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theme/theme4.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1"/>
    <p:sldMasterId id="2147483648" r:id="rId2"/>
    <p:sldMasterId id="2147483660" r:id="rId3"/>
    <p:sldMasterId id="2147483663" r:id="rId4"/>
    <p:sldMasterId id="2147483666" r:id="rId5"/>
  </p:sldMasterIdLst>
  <p:notesMasterIdLst>
    <p:notesMasterId r:id="rId14"/>
  </p:notesMasterIdLst>
  <p:handoutMasterIdLst>
    <p:handoutMasterId r:id="rId15"/>
  </p:handoutMasterIdLst>
  <p:sldIdLst>
    <p:sldId id="269" r:id="rId6"/>
    <p:sldId id="279" r:id="rId7"/>
    <p:sldId id="286" r:id="rId8"/>
    <p:sldId id="287" r:id="rId9"/>
    <p:sldId id="289" r:id="rId10"/>
    <p:sldId id="284" r:id="rId11"/>
    <p:sldId id="288" r:id="rId12"/>
    <p:sldId id="28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s1" initials="U" lastIdx="1" clrIdx="0">
    <p:extLst>
      <p:ext uri="{19B8F6BF-5375-455C-9EA6-DF929625EA0E}">
        <p15:presenceInfo xmlns:p15="http://schemas.microsoft.com/office/powerpoint/2012/main" userId="S::office365a@redflashgroup.com::29337bfe-bcdc-4963-a64e-ab88f009bbc4" providerId="AD"/>
      </p:ext>
    </p:extLst>
  </p:cmAuthor>
  <p:cmAuthor id="2" name="Erick Felsey" initials="EF" lastIdx="1" clrIdx="1">
    <p:extLst>
      <p:ext uri="{19B8F6BF-5375-455C-9EA6-DF929625EA0E}">
        <p15:presenceInfo xmlns:p15="http://schemas.microsoft.com/office/powerpoint/2012/main" userId="S::erick@elearningmind.com::92ba58ee-c2fc-42d9-9196-061e6b82511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092745"/>
    <a:srgbClr val="F2F2F2"/>
    <a:srgbClr val="D6DCE5"/>
    <a:srgbClr val="0A1F60"/>
    <a:srgbClr val="2ED0FF"/>
    <a:srgbClr val="6DD6EC"/>
    <a:srgbClr val="BEF7FA"/>
    <a:srgbClr val="A7F1FB"/>
    <a:srgbClr val="A6E7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31" autoAdjust="0"/>
    <p:restoredTop sz="92381" autoAdjust="0"/>
  </p:normalViewPr>
  <p:slideViewPr>
    <p:cSldViewPr snapToGrid="0" snapToObjects="1">
      <p:cViewPr varScale="1">
        <p:scale>
          <a:sx n="118" d="100"/>
          <a:sy n="118" d="100"/>
        </p:scale>
        <p:origin x="752" y="19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123" d="100"/>
          <a:sy n="123" d="100"/>
        </p:scale>
        <p:origin x="4974"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3537F67-8843-42B4-9051-D6F4A61DD25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1E3B5AC-6035-4FCB-ACBF-BFFD34ED4E3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E80AEA4-3F19-4F42-91AE-A93231ABB6AE}" type="datetimeFigureOut">
              <a:rPr lang="en-US" smtClean="0"/>
              <a:t>8/31/20</a:t>
            </a:fld>
            <a:endParaRPr lang="en-US"/>
          </a:p>
        </p:txBody>
      </p:sp>
      <p:sp>
        <p:nvSpPr>
          <p:cNvPr id="4" name="Footer Placeholder 3">
            <a:extLst>
              <a:ext uri="{FF2B5EF4-FFF2-40B4-BE49-F238E27FC236}">
                <a16:creationId xmlns:a16="http://schemas.microsoft.com/office/drawing/2014/main" id="{51A6D496-F68B-4433-9AEF-E7D73F3FD8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E48BF13-2098-43A7-AF3D-88038BED56C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B12071-85AE-4634-ADF4-671944ADD3DC}" type="slidenum">
              <a:rPr lang="en-US" smtClean="0"/>
              <a:t>‹#›</a:t>
            </a:fld>
            <a:endParaRPr lang="en-US"/>
          </a:p>
        </p:txBody>
      </p:sp>
    </p:spTree>
    <p:extLst>
      <p:ext uri="{BB962C8B-B14F-4D97-AF65-F5344CB8AC3E}">
        <p14:creationId xmlns:p14="http://schemas.microsoft.com/office/powerpoint/2010/main" val="317566219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964895-6A18-451E-B7CB-0F11BB972913}" type="datetimeFigureOut">
              <a:rPr lang="en-US" smtClean="0"/>
              <a:t>8/31/20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1BFD32-2F24-4FA9-B7DE-53D903241EC3}" type="slidenum">
              <a:rPr lang="en-US" smtClean="0"/>
              <a:t>‹#›</a:t>
            </a:fld>
            <a:endParaRPr lang="en-US"/>
          </a:p>
        </p:txBody>
      </p:sp>
    </p:spTree>
    <p:extLst>
      <p:ext uri="{BB962C8B-B14F-4D97-AF65-F5344CB8AC3E}">
        <p14:creationId xmlns:p14="http://schemas.microsoft.com/office/powerpoint/2010/main" val="280680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linkedin.com/company/open-geospatial-consortium" TargetMode="External"/><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hyperlink" Target="https://twitter.com/opengeospatial?ref_src=twsrc%5Egoogle%7Ctwcamp%5Eserp%7Ctwgr%5Eauthor" TargetMode="Externa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linkedin.com/company/open-geospatial-consortium" TargetMode="External"/><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hyperlink" Target="https://twitter.com/opengeospatial?ref_src=twsrc%5Egoogle%7Ctwcamp%5Eserp%7Ctwgr%5Eautho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ntent Master">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052092-82D1-461F-807E-84F5B15DC599}"/>
              </a:ext>
            </a:extLst>
          </p:cNvPr>
          <p:cNvSpPr>
            <a:spLocks noGrp="1"/>
          </p:cNvSpPr>
          <p:nvPr>
            <p:ph idx="1"/>
          </p:nvPr>
        </p:nvSpPr>
        <p:spPr/>
        <p:txBody>
          <a:bodyPr/>
          <a:lstStyle>
            <a:lvl1pPr>
              <a:lnSpc>
                <a:spcPct val="100000"/>
              </a:lnSpc>
              <a:spcBef>
                <a:spcPts val="0"/>
              </a:spcBef>
              <a:spcAft>
                <a:spcPts val="600"/>
              </a:spcAft>
              <a:defRPr/>
            </a:lvl1pPr>
            <a:lvl2pPr>
              <a:lnSpc>
                <a:spcPct val="100000"/>
              </a:lnSpc>
              <a:spcBef>
                <a:spcPts val="0"/>
              </a:spcBef>
              <a:spcAft>
                <a:spcPts val="600"/>
              </a:spcAft>
              <a:defRPr/>
            </a:lvl2pPr>
            <a:lvl3pPr>
              <a:lnSpc>
                <a:spcPct val="100000"/>
              </a:lnSpc>
              <a:spcBef>
                <a:spcPts val="0"/>
              </a:spcBef>
              <a:spcAft>
                <a:spcPts val="600"/>
              </a:spcAft>
              <a:defRPr/>
            </a:lvl3pPr>
            <a:lvl4pPr>
              <a:lnSpc>
                <a:spcPct val="100000"/>
              </a:lnSpc>
              <a:spcBef>
                <a:spcPts val="0"/>
              </a:spcBef>
              <a:spcAft>
                <a:spcPts val="600"/>
              </a:spcAft>
              <a:defRPr/>
            </a:lvl4pPr>
            <a:lvl5pPr>
              <a:lnSpc>
                <a:spcPct val="100000"/>
              </a:lnSpc>
              <a:spcBef>
                <a:spcPts val="0"/>
              </a:spcBef>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a16="http://schemas.microsoft.com/office/drawing/2014/main" id="{026E5D17-F33D-4327-A7B8-A6331A0F7B37}"/>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5" name="Title Placeholder 1">
            <a:extLst>
              <a:ext uri="{FF2B5EF4-FFF2-40B4-BE49-F238E27FC236}">
                <a16:creationId xmlns:a16="http://schemas.microsoft.com/office/drawing/2014/main" id="{DA4D5ED7-4916-4EF5-9B14-DD6D0EE6D4A9}"/>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926162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7" name="Content Placeholder 2">
            <a:extLst>
              <a:ext uri="{FF2B5EF4-FFF2-40B4-BE49-F238E27FC236}">
                <a16:creationId xmlns:a16="http://schemas.microsoft.com/office/drawing/2014/main" id="{9FAF647A-F430-493F-8C59-3B8606183876}"/>
              </a:ext>
            </a:extLst>
          </p:cNvPr>
          <p:cNvSpPr>
            <a:spLocks noGrp="1"/>
          </p:cNvSpPr>
          <p:nvPr>
            <p:ph idx="1"/>
          </p:nvPr>
        </p:nvSpPr>
        <p:spPr>
          <a:xfrm>
            <a:off x="334107" y="1162838"/>
            <a:ext cx="10515600" cy="4351338"/>
          </a:xfrm>
        </p:spPr>
        <p:txBody>
          <a:bodyPr/>
          <a:lstStyle>
            <a:lvl1pPr>
              <a:lnSpc>
                <a:spcPct val="100000"/>
              </a:lnSpc>
              <a:spcAft>
                <a:spcPts val="600"/>
              </a:spcAft>
              <a:defRPr/>
            </a:lvl1pPr>
            <a:lvl2pPr>
              <a:lnSpc>
                <a:spcPct val="100000"/>
              </a:lnSpc>
              <a:spcAft>
                <a:spcPts val="600"/>
              </a:spcAft>
              <a:defRPr>
                <a:solidFill>
                  <a:schemeClr val="tx1"/>
                </a:solidFill>
              </a:defRPr>
            </a:lvl2pPr>
            <a:lvl3pPr>
              <a:lnSpc>
                <a:spcPct val="100000"/>
              </a:lnSpc>
              <a:spcAft>
                <a:spcPts val="600"/>
              </a:spcAft>
              <a:defRPr>
                <a:solidFill>
                  <a:schemeClr val="tx1"/>
                </a:solidFill>
              </a:defRPr>
            </a:lvl3pPr>
            <a:lvl4pPr>
              <a:lnSpc>
                <a:spcPct val="100000"/>
              </a:lnSpc>
              <a:spcAft>
                <a:spcPts val="600"/>
              </a:spcAft>
              <a:defRPr>
                <a:solidFill>
                  <a:schemeClr val="tx1"/>
                </a:solidFill>
              </a:defRPr>
            </a:lvl4pPr>
            <a:lvl5pPr>
              <a:lnSpc>
                <a:spcPct val="100000"/>
              </a:lnSpc>
              <a:spcAft>
                <a:spcPts val="600"/>
              </a:spcAf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a16="http://schemas.microsoft.com/office/drawing/2014/main" id="{1BA26529-85C0-4F43-A661-C246EECB06E0}"/>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5" name="Title Placeholder 1">
            <a:extLst>
              <a:ext uri="{FF2B5EF4-FFF2-40B4-BE49-F238E27FC236}">
                <a16:creationId xmlns:a16="http://schemas.microsoft.com/office/drawing/2014/main" id="{3F4EB3E8-5FEC-4C3E-A5D3-50A8AFCC3EEB}"/>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3098229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346320-0324-4809-B373-A030DCF95F03}"/>
              </a:ext>
            </a:extLst>
          </p:cNvPr>
          <p:cNvSpPr>
            <a:spLocks noGrp="1"/>
          </p:cNvSpPr>
          <p:nvPr>
            <p:ph sz="half" idx="1"/>
          </p:nvPr>
        </p:nvSpPr>
        <p:spPr>
          <a:xfrm>
            <a:off x="838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D361D4E-334B-43FF-8C44-6087A8997411}"/>
              </a:ext>
            </a:extLst>
          </p:cNvPr>
          <p:cNvSpPr>
            <a:spLocks noGrp="1"/>
          </p:cNvSpPr>
          <p:nvPr>
            <p:ph sz="half" idx="2"/>
          </p:nvPr>
        </p:nvSpPr>
        <p:spPr>
          <a:xfrm>
            <a:off x="6172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766660E1-DC61-49B7-B1BF-758191AD8185}"/>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6" name="Title Placeholder 1">
            <a:extLst>
              <a:ext uri="{FF2B5EF4-FFF2-40B4-BE49-F238E27FC236}">
                <a16:creationId xmlns:a16="http://schemas.microsoft.com/office/drawing/2014/main" id="{B8CEC819-3D8B-4945-9089-704318659879}"/>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880850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928C676-7022-455C-BC96-C417EAD0C115}"/>
              </a:ext>
            </a:extLst>
          </p:cNvPr>
          <p:cNvSpPr>
            <a:spLocks noGrp="1"/>
          </p:cNvSpPr>
          <p:nvPr>
            <p:ph type="pic" idx="1"/>
          </p:nvPr>
        </p:nvSpPr>
        <p:spPr>
          <a:xfrm>
            <a:off x="6325950" y="1169129"/>
            <a:ext cx="5510750" cy="43513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8" name="Content Placeholder 2">
            <a:extLst>
              <a:ext uri="{FF2B5EF4-FFF2-40B4-BE49-F238E27FC236}">
                <a16:creationId xmlns:a16="http://schemas.microsoft.com/office/drawing/2014/main" id="{2FC6BE87-7DC1-4304-9721-F91A29FAEA3F}"/>
              </a:ext>
            </a:extLst>
          </p:cNvPr>
          <p:cNvSpPr>
            <a:spLocks noGrp="1"/>
          </p:cNvSpPr>
          <p:nvPr>
            <p:ph sz="half" idx="11"/>
          </p:nvPr>
        </p:nvSpPr>
        <p:spPr>
          <a:xfrm>
            <a:off x="838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31033C92-6E24-468B-B940-53DC3CAD368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6" name="Title Placeholder 1">
            <a:extLst>
              <a:ext uri="{FF2B5EF4-FFF2-40B4-BE49-F238E27FC236}">
                <a16:creationId xmlns:a16="http://schemas.microsoft.com/office/drawing/2014/main" id="{41B954B2-D76F-441F-9CC1-B9786CEA271E}"/>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633907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2879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0F54E6A5-FBEC-4C3A-B47B-6D153CDEBD31}"/>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4218480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46E12AB-4740-48C7-A306-8BC65841AA21}"/>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3164615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11" descr="A close up of a sign&#10;&#10;Description automatically generated">
            <a:hlinkClick r:id="rId2"/>
            <a:extLst>
              <a:ext uri="{FF2B5EF4-FFF2-40B4-BE49-F238E27FC236}">
                <a16:creationId xmlns:a16="http://schemas.microsoft.com/office/drawing/2014/main" id="{8EB54FDB-76A2-4243-86B5-611386F46E75}"/>
              </a:ext>
            </a:extLst>
          </p:cNvPr>
          <p:cNvPicPr>
            <a:picLocks noChangeAspect="1"/>
          </p:cNvPicPr>
          <p:nvPr userDrawn="1"/>
        </p:nvPicPr>
        <p:blipFill>
          <a:blip r:embed="rId3"/>
          <a:stretch>
            <a:fillRect/>
          </a:stretch>
        </p:blipFill>
        <p:spPr>
          <a:xfrm>
            <a:off x="11051944" y="6109215"/>
            <a:ext cx="436507" cy="436507"/>
          </a:xfrm>
          <a:prstGeom prst="rect">
            <a:avLst/>
          </a:prstGeom>
        </p:spPr>
      </p:pic>
      <p:pic>
        <p:nvPicPr>
          <p:cNvPr id="13" name="Picture 12" descr="A picture containing shirt&#10;&#10;Description automatically generated">
            <a:hlinkClick r:id="rId4"/>
            <a:extLst>
              <a:ext uri="{FF2B5EF4-FFF2-40B4-BE49-F238E27FC236}">
                <a16:creationId xmlns:a16="http://schemas.microsoft.com/office/drawing/2014/main" id="{A76BF76E-0419-4D4C-A49E-9895A6B54618}"/>
              </a:ext>
            </a:extLst>
          </p:cNvPr>
          <p:cNvPicPr>
            <a:picLocks noChangeAspect="1"/>
          </p:cNvPicPr>
          <p:nvPr userDrawn="1"/>
        </p:nvPicPr>
        <p:blipFill>
          <a:blip r:embed="rId5"/>
          <a:stretch>
            <a:fillRect/>
          </a:stretch>
        </p:blipFill>
        <p:spPr>
          <a:xfrm>
            <a:off x="11475716" y="6022887"/>
            <a:ext cx="598016" cy="598016"/>
          </a:xfrm>
          <a:prstGeom prst="rect">
            <a:avLst/>
          </a:prstGeom>
        </p:spPr>
      </p:pic>
      <p:sp>
        <p:nvSpPr>
          <p:cNvPr id="18" name="Slide Number Placeholder 5">
            <a:extLst>
              <a:ext uri="{FF2B5EF4-FFF2-40B4-BE49-F238E27FC236}">
                <a16:creationId xmlns:a16="http://schemas.microsoft.com/office/drawing/2014/main" id="{D563F8E6-7209-4995-BB0C-79F5A590DBF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3310841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9" name="Picture 8" descr="A close up of a sign&#10;&#10;Description automatically generated">
            <a:hlinkClick r:id="rId2"/>
            <a:extLst>
              <a:ext uri="{FF2B5EF4-FFF2-40B4-BE49-F238E27FC236}">
                <a16:creationId xmlns:a16="http://schemas.microsoft.com/office/drawing/2014/main" id="{E57135AE-A9F7-49E4-A4C5-F848A82772DA}"/>
              </a:ext>
            </a:extLst>
          </p:cNvPr>
          <p:cNvPicPr>
            <a:picLocks noChangeAspect="1"/>
          </p:cNvPicPr>
          <p:nvPr userDrawn="1"/>
        </p:nvPicPr>
        <p:blipFill>
          <a:blip r:embed="rId3"/>
          <a:stretch>
            <a:fillRect/>
          </a:stretch>
        </p:blipFill>
        <p:spPr>
          <a:xfrm>
            <a:off x="11051944" y="6109215"/>
            <a:ext cx="436507" cy="436507"/>
          </a:xfrm>
          <a:prstGeom prst="rect">
            <a:avLst/>
          </a:prstGeom>
        </p:spPr>
      </p:pic>
      <p:pic>
        <p:nvPicPr>
          <p:cNvPr id="10" name="Picture 9" descr="A picture containing shirt&#10;&#10;Description automatically generated">
            <a:hlinkClick r:id="rId4"/>
            <a:extLst>
              <a:ext uri="{FF2B5EF4-FFF2-40B4-BE49-F238E27FC236}">
                <a16:creationId xmlns:a16="http://schemas.microsoft.com/office/drawing/2014/main" id="{029A5884-52CE-4BD4-B4CC-F852684E8D1E}"/>
              </a:ext>
            </a:extLst>
          </p:cNvPr>
          <p:cNvPicPr>
            <a:picLocks noChangeAspect="1"/>
          </p:cNvPicPr>
          <p:nvPr userDrawn="1"/>
        </p:nvPicPr>
        <p:blipFill>
          <a:blip r:embed="rId5"/>
          <a:stretch>
            <a:fillRect/>
          </a:stretch>
        </p:blipFill>
        <p:spPr>
          <a:xfrm>
            <a:off x="11475716" y="6022887"/>
            <a:ext cx="598016" cy="598016"/>
          </a:xfrm>
          <a:prstGeom prst="rect">
            <a:avLst/>
          </a:prstGeom>
        </p:spPr>
      </p:pic>
      <p:sp>
        <p:nvSpPr>
          <p:cNvPr id="12" name="Slide Number Placeholder 5">
            <a:extLst>
              <a:ext uri="{FF2B5EF4-FFF2-40B4-BE49-F238E27FC236}">
                <a16:creationId xmlns:a16="http://schemas.microsoft.com/office/drawing/2014/main" id="{E9382FF6-9475-4B95-8754-697DEAD1AE42}"/>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424664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theme" Target="../theme/theme2.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theme" Target="../theme/theme3.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0.jpeg"/><Relationship Id="rId7" Type="http://schemas.openxmlformats.org/officeDocument/2006/relationships/image" Target="../media/image13.png"/><Relationship Id="rId2" Type="http://schemas.openxmlformats.org/officeDocument/2006/relationships/theme" Target="../theme/theme4.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heme" Target="../theme/theme5.xml"/><Relationship Id="rId7" Type="http://schemas.openxmlformats.org/officeDocument/2006/relationships/image" Target="../media/image15.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png"/><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descr="A picture containing building, outdoor, light, city&#10;&#10;Description automatically generated">
            <a:extLst>
              <a:ext uri="{FF2B5EF4-FFF2-40B4-BE49-F238E27FC236}">
                <a16:creationId xmlns:a16="http://schemas.microsoft.com/office/drawing/2014/main" id="{BAAD1DE8-F1F5-4FAF-963B-2A354EA7A4A3}"/>
              </a:ext>
            </a:extLst>
          </p:cNvPr>
          <p:cNvPicPr>
            <a:picLocks noChangeAspect="1"/>
          </p:cNvPicPr>
          <p:nvPr userDrawn="1"/>
        </p:nvPicPr>
        <p:blipFill rotWithShape="1">
          <a:blip r:embed="rId6">
            <a:alphaModFix amt="85000"/>
            <a:extLst>
              <a:ext uri="{28A0092B-C50C-407E-A947-70E740481C1C}">
                <a14:useLocalDpi xmlns:a14="http://schemas.microsoft.com/office/drawing/2010/main"/>
              </a:ext>
            </a:extLst>
          </a:blip>
          <a:srcRect l="446" t="18712" r="1153" b="74465"/>
          <a:stretch/>
        </p:blipFill>
        <p:spPr>
          <a:xfrm>
            <a:off x="0" y="833"/>
            <a:ext cx="12192000" cy="951172"/>
          </a:xfrm>
          <a:prstGeom prst="rect">
            <a:avLst/>
          </a:prstGeom>
        </p:spPr>
      </p:pic>
      <p:pic>
        <p:nvPicPr>
          <p:cNvPr id="13" name="Picture 12" descr="A picture containing building, outdoor, light, city&#10;&#10;Description automatically generated">
            <a:extLst>
              <a:ext uri="{FF2B5EF4-FFF2-40B4-BE49-F238E27FC236}">
                <a16:creationId xmlns:a16="http://schemas.microsoft.com/office/drawing/2014/main" id="{8652D866-B14F-454C-BDF6-5545A022FB29}"/>
              </a:ext>
            </a:extLst>
          </p:cNvPr>
          <p:cNvPicPr>
            <a:picLocks/>
          </p:cNvPicPr>
          <p:nvPr userDrawn="1"/>
        </p:nvPicPr>
        <p:blipFill rotWithShape="1">
          <a:blip r:embed="rId7">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3" name="Text Placeholder 2">
            <a:extLst>
              <a:ext uri="{FF2B5EF4-FFF2-40B4-BE49-F238E27FC236}">
                <a16:creationId xmlns:a16="http://schemas.microsoft.com/office/drawing/2014/main" id="{C0350DF1-7CB9-4ADA-A6E3-3CDCA86EF5F2}"/>
              </a:ext>
            </a:extLst>
          </p:cNvPr>
          <p:cNvSpPr>
            <a:spLocks noGrp="1"/>
          </p:cNvSpPr>
          <p:nvPr>
            <p:ph type="body" idx="1"/>
          </p:nvPr>
        </p:nvSpPr>
        <p:spPr>
          <a:xfrm>
            <a:off x="334107" y="1162838"/>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6C8AD972-4108-434B-AA8C-8EFF7EECE85D}"/>
              </a:ext>
            </a:extLst>
          </p:cNvPr>
          <p:cNvSpPr txBox="1"/>
          <p:nvPr userDrawn="1"/>
        </p:nvSpPr>
        <p:spPr>
          <a:xfrm>
            <a:off x="10575181" y="31837"/>
            <a:ext cx="1429466" cy="707886"/>
          </a:xfrm>
          <a:prstGeom prst="rect">
            <a:avLst/>
          </a:prstGeom>
          <a:noFill/>
        </p:spPr>
        <p:txBody>
          <a:bodyPr wrap="square" rtlCol="0">
            <a:spAutoFit/>
          </a:bodyPr>
          <a:lstStyle/>
          <a:p>
            <a:pPr algn="r"/>
            <a:r>
              <a:rPr lang="en-US" sz="4000" b="1" dirty="0">
                <a:solidFill>
                  <a:schemeClr val="bg1"/>
                </a:solidFill>
                <a:latin typeface="Times New Roman" panose="02020603050405020304" pitchFamily="18" charset="0"/>
                <a:cs typeface="Times New Roman" panose="02020603050405020304" pitchFamily="18" charset="0"/>
              </a:rPr>
              <a:t>OGC</a:t>
            </a:r>
          </a:p>
        </p:txBody>
      </p:sp>
      <p:sp>
        <p:nvSpPr>
          <p:cNvPr id="2" name="Title Placeholder 1">
            <a:extLst>
              <a:ext uri="{FF2B5EF4-FFF2-40B4-BE49-F238E27FC236}">
                <a16:creationId xmlns:a16="http://schemas.microsoft.com/office/drawing/2014/main" id="{85197B7C-A314-4779-BD55-2FC2CEB164BE}"/>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
        <p:nvSpPr>
          <p:cNvPr id="10" name="TextBox 9">
            <a:extLst>
              <a:ext uri="{FF2B5EF4-FFF2-40B4-BE49-F238E27FC236}">
                <a16:creationId xmlns:a16="http://schemas.microsoft.com/office/drawing/2014/main" id="{9DC634C5-3617-497F-B2D8-90501346CE33}"/>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11" name="Slide Number Placeholder 5">
            <a:extLst>
              <a:ext uri="{FF2B5EF4-FFF2-40B4-BE49-F238E27FC236}">
                <a16:creationId xmlns:a16="http://schemas.microsoft.com/office/drawing/2014/main" id="{798B25B4-87D2-40A8-8FCE-9DC7E68F0BB5}"/>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12" name="Picture 11" descr="A picture containing building, drawing, window&#10;&#10;Description automatically generated">
            <a:extLst>
              <a:ext uri="{FF2B5EF4-FFF2-40B4-BE49-F238E27FC236}">
                <a16:creationId xmlns:a16="http://schemas.microsoft.com/office/drawing/2014/main" id="{45953386-97ED-4C4D-B208-AB8727D6635F}"/>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1567260680"/>
      </p:ext>
    </p:extLst>
  </p:cSld>
  <p:clrMap bg1="lt1" tx1="dk1" bg2="lt2" tx2="dk2" accent1="accent1" accent2="accent2" accent3="accent3" accent4="accent4" accent5="accent5" accent6="accent6" hlink="hlink" folHlink="folHlink"/>
  <p:sldLayoutIdLst>
    <p:sldLayoutId id="2147483708" r:id="rId1"/>
    <p:sldLayoutId id="2147483712" r:id="rId2"/>
    <p:sldLayoutId id="2147483710" r:id="rId3"/>
    <p:sldLayoutId id="2147483715" r:id="rId4"/>
  </p:sldLayoutIdLst>
  <p:hf hdr="0" dt="0"/>
  <p:txStyles>
    <p:titleStyle>
      <a:lvl1pPr algn="l" defTabSz="914400" rtl="0" eaLnBrk="1" latinLnBrk="0" hangingPunct="1">
        <a:lnSpc>
          <a:spcPct val="90000"/>
        </a:lnSpc>
        <a:spcBef>
          <a:spcPct val="0"/>
        </a:spcBef>
        <a:buNone/>
        <a:defRPr sz="3600" b="1" kern="1200">
          <a:solidFill>
            <a:schemeClr val="bg1">
              <a:lumMod val="95000"/>
            </a:schemeClr>
          </a:solidFill>
          <a:latin typeface="Lato" panose="020F0502020204030203" pitchFamily="34" charset="0"/>
          <a:ea typeface="+mj-ea"/>
          <a:cs typeface="+mj-cs"/>
        </a:defRPr>
      </a:lvl1pPr>
    </p:titleStyle>
    <p:body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2800" kern="1200">
          <a:solidFill>
            <a:srgbClr val="09274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spcAft>
          <a:spcPts val="600"/>
        </a:spcAft>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spcAft>
          <a:spcPts val="600"/>
        </a:spcAft>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spcAft>
          <a:spcPts val="6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spcAft>
          <a:spcPts val="6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BF567DE2-1201-4602-845D-5E4183EB3E09}"/>
              </a:ext>
            </a:extLst>
          </p:cNvPr>
          <p:cNvSpPr/>
          <p:nvPr userDrawn="1"/>
        </p:nvSpPr>
        <p:spPr>
          <a:xfrm>
            <a:off x="0" y="0"/>
            <a:ext cx="6370710" cy="649725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A picture containing person, man, using, water&#10;&#10;Description automatically generated">
            <a:extLst>
              <a:ext uri="{FF2B5EF4-FFF2-40B4-BE49-F238E27FC236}">
                <a16:creationId xmlns:a16="http://schemas.microsoft.com/office/drawing/2014/main" id="{79F6AB73-CACD-420F-94FF-329572A03769}"/>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r="4507" b="800"/>
          <a:stretch/>
        </p:blipFill>
        <p:spPr>
          <a:xfrm flipH="1">
            <a:off x="6370710" y="0"/>
            <a:ext cx="5821290" cy="6497258"/>
          </a:xfrm>
          <a:prstGeom prst="rect">
            <a:avLst/>
          </a:prstGeom>
        </p:spPr>
      </p:pic>
      <p:sp>
        <p:nvSpPr>
          <p:cNvPr id="33" name="TextBox 32">
            <a:extLst>
              <a:ext uri="{FF2B5EF4-FFF2-40B4-BE49-F238E27FC236}">
                <a16:creationId xmlns:a16="http://schemas.microsoft.com/office/drawing/2014/main" id="{DCD55CC2-ECB2-4C8C-AAE9-6DA13C3C1667}"/>
              </a:ext>
            </a:extLst>
          </p:cNvPr>
          <p:cNvSpPr txBox="1"/>
          <p:nvPr userDrawn="1"/>
        </p:nvSpPr>
        <p:spPr>
          <a:xfrm>
            <a:off x="1290937" y="4502457"/>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F</a:t>
            </a:r>
            <a:r>
              <a:rPr lang="en-CA" sz="1800" dirty="0">
                <a:solidFill>
                  <a:srgbClr val="002060"/>
                </a:solidFill>
                <a:latin typeface="Lato" panose="020F0502020204030203" pitchFamily="34" charset="0"/>
                <a:cs typeface="Arial" panose="020B0604020202020204" pitchFamily="34" charset="0"/>
              </a:rPr>
              <a:t>indable</a:t>
            </a:r>
          </a:p>
        </p:txBody>
      </p:sp>
      <p:sp>
        <p:nvSpPr>
          <p:cNvPr id="37" name="TextBox 36">
            <a:extLst>
              <a:ext uri="{FF2B5EF4-FFF2-40B4-BE49-F238E27FC236}">
                <a16:creationId xmlns:a16="http://schemas.microsoft.com/office/drawing/2014/main" id="{A16B235F-86D9-4CA4-A3A8-F1D9D5E31F50}"/>
              </a:ext>
            </a:extLst>
          </p:cNvPr>
          <p:cNvSpPr txBox="1"/>
          <p:nvPr userDrawn="1"/>
        </p:nvSpPr>
        <p:spPr>
          <a:xfrm>
            <a:off x="9836205" y="5657802"/>
            <a:ext cx="1897167" cy="923330"/>
          </a:xfrm>
          <a:prstGeom prst="rect">
            <a:avLst/>
          </a:prstGeom>
          <a:noFill/>
        </p:spPr>
        <p:txBody>
          <a:bodyPr wrap="square" rtlCol="0">
            <a:spAutoFit/>
          </a:bodyPr>
          <a:lstStyle/>
          <a:p>
            <a:pPr algn="r"/>
            <a:r>
              <a:rPr lang="en-US" sz="5400" b="1" dirty="0">
                <a:solidFill>
                  <a:schemeClr val="bg1"/>
                </a:solidFill>
                <a:latin typeface="Times New Roman" panose="02020603050405020304" pitchFamily="18" charset="0"/>
                <a:cs typeface="Times New Roman" panose="02020603050405020304" pitchFamily="18" charset="0"/>
              </a:rPr>
              <a:t>OGC</a:t>
            </a:r>
          </a:p>
        </p:txBody>
      </p:sp>
      <p:sp>
        <p:nvSpPr>
          <p:cNvPr id="38" name="Google Shape;118;p19">
            <a:extLst>
              <a:ext uri="{FF2B5EF4-FFF2-40B4-BE49-F238E27FC236}">
                <a16:creationId xmlns:a16="http://schemas.microsoft.com/office/drawing/2014/main" id="{638F4D43-BD4D-41AF-B951-05D3354CD8D8}"/>
              </a:ext>
            </a:extLst>
          </p:cNvPr>
          <p:cNvSpPr/>
          <p:nvPr userDrawn="1"/>
        </p:nvSpPr>
        <p:spPr>
          <a:xfrm>
            <a:off x="625867" y="4453345"/>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39" name="Google Shape;119;p19">
            <a:extLst>
              <a:ext uri="{FF2B5EF4-FFF2-40B4-BE49-F238E27FC236}">
                <a16:creationId xmlns:a16="http://schemas.microsoft.com/office/drawing/2014/main" id="{C9E8958B-3720-421F-BE83-BD36693B81B1}"/>
              </a:ext>
            </a:extLst>
          </p:cNvPr>
          <p:cNvSpPr/>
          <p:nvPr userDrawn="1"/>
        </p:nvSpPr>
        <p:spPr>
          <a:xfrm>
            <a:off x="3089907" y="4465878"/>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0" name="Google Shape;120;p19">
            <a:extLst>
              <a:ext uri="{FF2B5EF4-FFF2-40B4-BE49-F238E27FC236}">
                <a16:creationId xmlns:a16="http://schemas.microsoft.com/office/drawing/2014/main" id="{EB6376F3-3CAD-4103-8C58-5BFB967035C3}"/>
              </a:ext>
            </a:extLst>
          </p:cNvPr>
          <p:cNvSpPr/>
          <p:nvPr userDrawn="1"/>
        </p:nvSpPr>
        <p:spPr>
          <a:xfrm>
            <a:off x="618171" y="5220332"/>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1" name="Google Shape;121;p19">
            <a:extLst>
              <a:ext uri="{FF2B5EF4-FFF2-40B4-BE49-F238E27FC236}">
                <a16:creationId xmlns:a16="http://schemas.microsoft.com/office/drawing/2014/main" id="{355FA745-80DE-47BC-BBAB-FD75AA5511A6}"/>
              </a:ext>
            </a:extLst>
          </p:cNvPr>
          <p:cNvSpPr/>
          <p:nvPr userDrawn="1"/>
        </p:nvSpPr>
        <p:spPr>
          <a:xfrm>
            <a:off x="3108605" y="5222629"/>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pic>
        <p:nvPicPr>
          <p:cNvPr id="42" name="Google Shape;127;p19" descr="A picture containing drawing, light, clock&#10;&#10;Description automatically generated">
            <a:extLst>
              <a:ext uri="{FF2B5EF4-FFF2-40B4-BE49-F238E27FC236}">
                <a16:creationId xmlns:a16="http://schemas.microsoft.com/office/drawing/2014/main" id="{678C7BC9-B6AA-4F18-ABEA-AE4DA001F542}"/>
              </a:ext>
            </a:extLst>
          </p:cNvPr>
          <p:cNvPicPr preferRelativeResize="0"/>
          <p:nvPr userDrawn="1"/>
        </p:nvPicPr>
        <p:blipFill rotWithShape="1">
          <a:blip r:embed="rId4">
            <a:alphaModFix/>
          </a:blip>
          <a:srcRect/>
          <a:stretch/>
        </p:blipFill>
        <p:spPr>
          <a:xfrm>
            <a:off x="3114267" y="4456346"/>
            <a:ext cx="532289" cy="532289"/>
          </a:xfrm>
          <a:prstGeom prst="rect">
            <a:avLst/>
          </a:prstGeom>
          <a:noFill/>
          <a:ln>
            <a:noFill/>
          </a:ln>
        </p:spPr>
      </p:pic>
      <p:pic>
        <p:nvPicPr>
          <p:cNvPr id="43" name="Google Shape;124;p19" descr="A close up of a logo&#10;&#10;Description automatically generated">
            <a:extLst>
              <a:ext uri="{FF2B5EF4-FFF2-40B4-BE49-F238E27FC236}">
                <a16:creationId xmlns:a16="http://schemas.microsoft.com/office/drawing/2014/main" id="{52D1C18E-6B7A-4CD6-B819-59FEC83D66AF}"/>
              </a:ext>
            </a:extLst>
          </p:cNvPr>
          <p:cNvPicPr preferRelativeResize="0"/>
          <p:nvPr userDrawn="1"/>
        </p:nvPicPr>
        <p:blipFill rotWithShape="1">
          <a:blip r:embed="rId5">
            <a:alphaModFix/>
          </a:blip>
          <a:srcRect/>
          <a:stretch/>
        </p:blipFill>
        <p:spPr>
          <a:xfrm>
            <a:off x="660536" y="4494683"/>
            <a:ext cx="465951" cy="465951"/>
          </a:xfrm>
          <a:prstGeom prst="rect">
            <a:avLst/>
          </a:prstGeom>
          <a:noFill/>
          <a:ln>
            <a:noFill/>
          </a:ln>
        </p:spPr>
      </p:pic>
      <p:pic>
        <p:nvPicPr>
          <p:cNvPr id="44" name="Google Shape;125;p19" descr="A close up of a logo&#10;&#10;Description automatically generated">
            <a:extLst>
              <a:ext uri="{FF2B5EF4-FFF2-40B4-BE49-F238E27FC236}">
                <a16:creationId xmlns:a16="http://schemas.microsoft.com/office/drawing/2014/main" id="{13536215-45EB-4C98-8BC0-C9AEFB27DDCD}"/>
              </a:ext>
            </a:extLst>
          </p:cNvPr>
          <p:cNvPicPr preferRelativeResize="0"/>
          <p:nvPr userDrawn="1"/>
        </p:nvPicPr>
        <p:blipFill rotWithShape="1">
          <a:blip r:embed="rId6">
            <a:alphaModFix/>
          </a:blip>
          <a:srcRect/>
          <a:stretch/>
        </p:blipFill>
        <p:spPr>
          <a:xfrm>
            <a:off x="584892" y="5178394"/>
            <a:ext cx="612940" cy="612940"/>
          </a:xfrm>
          <a:prstGeom prst="rect">
            <a:avLst/>
          </a:prstGeom>
          <a:noFill/>
          <a:ln>
            <a:noFill/>
          </a:ln>
        </p:spPr>
      </p:pic>
      <p:pic>
        <p:nvPicPr>
          <p:cNvPr id="45" name="Google Shape;126;p19" descr="A picture containing drawing&#10;&#10;Description automatically generated">
            <a:extLst>
              <a:ext uri="{FF2B5EF4-FFF2-40B4-BE49-F238E27FC236}">
                <a16:creationId xmlns:a16="http://schemas.microsoft.com/office/drawing/2014/main" id="{E8BC565F-DE29-4080-B712-23B93B737BF6}"/>
              </a:ext>
            </a:extLst>
          </p:cNvPr>
          <p:cNvPicPr preferRelativeResize="0"/>
          <p:nvPr userDrawn="1"/>
        </p:nvPicPr>
        <p:blipFill rotWithShape="1">
          <a:blip r:embed="rId7">
            <a:alphaModFix/>
          </a:blip>
          <a:srcRect/>
          <a:stretch/>
        </p:blipFill>
        <p:spPr>
          <a:xfrm>
            <a:off x="3065531" y="5202827"/>
            <a:ext cx="609600" cy="609600"/>
          </a:xfrm>
          <a:prstGeom prst="rect">
            <a:avLst/>
          </a:prstGeom>
          <a:noFill/>
          <a:ln>
            <a:noFill/>
          </a:ln>
        </p:spPr>
      </p:pic>
      <p:sp>
        <p:nvSpPr>
          <p:cNvPr id="46" name="TextBox 45">
            <a:extLst>
              <a:ext uri="{FF2B5EF4-FFF2-40B4-BE49-F238E27FC236}">
                <a16:creationId xmlns:a16="http://schemas.microsoft.com/office/drawing/2014/main" id="{539FB623-817F-4F93-A288-978EC23E3A04}"/>
              </a:ext>
            </a:extLst>
          </p:cNvPr>
          <p:cNvSpPr txBox="1"/>
          <p:nvPr userDrawn="1"/>
        </p:nvSpPr>
        <p:spPr>
          <a:xfrm>
            <a:off x="3751637" y="4531453"/>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A</a:t>
            </a:r>
            <a:r>
              <a:rPr lang="en-CA" sz="1800" dirty="0">
                <a:solidFill>
                  <a:srgbClr val="002060"/>
                </a:solidFill>
                <a:latin typeface="Lato" panose="020F0502020204030203" pitchFamily="34" charset="0"/>
                <a:cs typeface="Arial" panose="020B0604020202020204" pitchFamily="34" charset="0"/>
              </a:rPr>
              <a:t>ccessible</a:t>
            </a:r>
          </a:p>
        </p:txBody>
      </p:sp>
      <p:sp>
        <p:nvSpPr>
          <p:cNvPr id="47" name="TextBox 46">
            <a:extLst>
              <a:ext uri="{FF2B5EF4-FFF2-40B4-BE49-F238E27FC236}">
                <a16:creationId xmlns:a16="http://schemas.microsoft.com/office/drawing/2014/main" id="{CDB2939A-F19C-4224-86A7-EF97F4D2E0E6}"/>
              </a:ext>
            </a:extLst>
          </p:cNvPr>
          <p:cNvSpPr txBox="1"/>
          <p:nvPr userDrawn="1"/>
        </p:nvSpPr>
        <p:spPr>
          <a:xfrm>
            <a:off x="1288611" y="5300198"/>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I</a:t>
            </a:r>
            <a:r>
              <a:rPr lang="en-CA" sz="1800" dirty="0">
                <a:solidFill>
                  <a:srgbClr val="002060"/>
                </a:solidFill>
                <a:latin typeface="Lato" panose="020F0502020204030203" pitchFamily="34" charset="0"/>
                <a:cs typeface="Arial" panose="020B0604020202020204" pitchFamily="34" charset="0"/>
              </a:rPr>
              <a:t>nteroperable</a:t>
            </a:r>
          </a:p>
        </p:txBody>
      </p:sp>
      <p:sp>
        <p:nvSpPr>
          <p:cNvPr id="48" name="TextBox 47">
            <a:extLst>
              <a:ext uri="{FF2B5EF4-FFF2-40B4-BE49-F238E27FC236}">
                <a16:creationId xmlns:a16="http://schemas.microsoft.com/office/drawing/2014/main" id="{38327126-140B-4A3D-9476-05C34A3920A5}"/>
              </a:ext>
            </a:extLst>
          </p:cNvPr>
          <p:cNvSpPr txBox="1"/>
          <p:nvPr userDrawn="1"/>
        </p:nvSpPr>
        <p:spPr>
          <a:xfrm>
            <a:off x="3754625" y="5299592"/>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R</a:t>
            </a:r>
            <a:r>
              <a:rPr lang="en-CA" sz="1800" dirty="0">
                <a:solidFill>
                  <a:srgbClr val="002060"/>
                </a:solidFill>
                <a:latin typeface="Lato" panose="020F0502020204030203" pitchFamily="34" charset="0"/>
                <a:cs typeface="Arial" panose="020B0604020202020204" pitchFamily="34" charset="0"/>
              </a:rPr>
              <a:t>eusable</a:t>
            </a:r>
            <a:endParaRPr lang="en-US" sz="1800" dirty="0">
              <a:solidFill>
                <a:srgbClr val="002060"/>
              </a:solidFill>
              <a:latin typeface="Lato" panose="020F0502020204030203" pitchFamily="34" charset="0"/>
              <a:cs typeface="Arial" panose="020B0604020202020204" pitchFamily="34" charset="0"/>
            </a:endParaRPr>
          </a:p>
        </p:txBody>
      </p:sp>
      <p:sp>
        <p:nvSpPr>
          <p:cNvPr id="49" name="Rectangle 48">
            <a:extLst>
              <a:ext uri="{FF2B5EF4-FFF2-40B4-BE49-F238E27FC236}">
                <a16:creationId xmlns:a16="http://schemas.microsoft.com/office/drawing/2014/main" id="{921F7842-FB62-4D03-A267-0ECABCF803CE}"/>
              </a:ext>
            </a:extLst>
          </p:cNvPr>
          <p:cNvSpPr/>
          <p:nvPr userDrawn="1"/>
        </p:nvSpPr>
        <p:spPr>
          <a:xfrm>
            <a:off x="0" y="3068852"/>
            <a:ext cx="6370711" cy="73215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4A72C414-D113-4B8F-88E8-4DE4B29A2295}"/>
              </a:ext>
            </a:extLst>
          </p:cNvPr>
          <p:cNvSpPr txBox="1"/>
          <p:nvPr userDrawn="1"/>
        </p:nvSpPr>
        <p:spPr>
          <a:xfrm>
            <a:off x="153004" y="3142719"/>
            <a:ext cx="6008168" cy="646331"/>
          </a:xfrm>
          <a:prstGeom prst="rect">
            <a:avLst/>
          </a:prstGeom>
          <a:noFill/>
        </p:spPr>
        <p:txBody>
          <a:bodyPr wrap="square" rtlCol="0">
            <a:spAutoFit/>
          </a:bodyPr>
          <a:lstStyle/>
          <a:p>
            <a:pPr algn="l"/>
            <a:r>
              <a:rPr lang="en-CA" b="1" dirty="0">
                <a:solidFill>
                  <a:srgbClr val="002060"/>
                </a:solidFill>
                <a:latin typeface="Lato" panose="020F0502020204030203" pitchFamily="34" charset="0"/>
                <a:cs typeface="Arial" panose="020B0604020202020204" pitchFamily="34" charset="0"/>
              </a:rPr>
              <a:t>The world’s leading and comprehensive </a:t>
            </a:r>
            <a:br>
              <a:rPr lang="en-CA" b="1" dirty="0">
                <a:solidFill>
                  <a:srgbClr val="002060"/>
                </a:solidFill>
                <a:latin typeface="Lato" panose="020F0502020204030203" pitchFamily="34" charset="0"/>
                <a:cs typeface="Arial" panose="020B0604020202020204" pitchFamily="34" charset="0"/>
              </a:rPr>
            </a:br>
            <a:r>
              <a:rPr lang="en-CA" b="1" dirty="0">
                <a:solidFill>
                  <a:srgbClr val="002060"/>
                </a:solidFill>
                <a:latin typeface="Lato" panose="020F0502020204030203" pitchFamily="34" charset="0"/>
                <a:cs typeface="Arial" panose="020B0604020202020204" pitchFamily="34" charset="0"/>
              </a:rPr>
              <a:t>community of experts making location information:</a:t>
            </a:r>
            <a:endParaRPr lang="en-US" b="1" dirty="0">
              <a:solidFill>
                <a:srgbClr val="002060"/>
              </a:solidFill>
              <a:latin typeface="Lato" panose="020F0502020204030203" pitchFamily="34" charset="0"/>
              <a:cs typeface="Arial" panose="020B0604020202020204" pitchFamily="34" charset="0"/>
            </a:endParaRPr>
          </a:p>
        </p:txBody>
      </p:sp>
      <p:sp>
        <p:nvSpPr>
          <p:cNvPr id="2" name="TextBox 1">
            <a:extLst>
              <a:ext uri="{FF2B5EF4-FFF2-40B4-BE49-F238E27FC236}">
                <a16:creationId xmlns:a16="http://schemas.microsoft.com/office/drawing/2014/main" id="{82345468-F921-49D3-A341-9DC9068F2906}"/>
              </a:ext>
            </a:extLst>
          </p:cNvPr>
          <p:cNvSpPr txBox="1"/>
          <p:nvPr userDrawn="1"/>
        </p:nvSpPr>
        <p:spPr>
          <a:xfrm>
            <a:off x="11560254" y="5795401"/>
            <a:ext cx="300397" cy="369332"/>
          </a:xfrm>
          <a:prstGeom prst="rect">
            <a:avLst/>
          </a:prstGeom>
          <a:noFill/>
        </p:spPr>
        <p:txBody>
          <a:bodyPr wrap="square" rtlCol="0">
            <a:spAutoFit/>
          </a:bodyPr>
          <a:lstStyle/>
          <a:p>
            <a:r>
              <a:rPr lang="en-US" dirty="0">
                <a:solidFill>
                  <a:schemeClr val="bg1">
                    <a:lumMod val="95000"/>
                  </a:schemeClr>
                </a:solidFill>
                <a:latin typeface="Times New Roman" panose="02020603050405020304" pitchFamily="18" charset="0"/>
                <a:cs typeface="Times New Roman" panose="02020603050405020304" pitchFamily="18" charset="0"/>
                <a:sym typeface="Symbol" panose="05050102010706020507" pitchFamily="18" charset="2"/>
              </a:rPr>
              <a:t></a:t>
            </a:r>
            <a:endParaRPr lang="en-US" dirty="0">
              <a:solidFill>
                <a:schemeClr val="bg1">
                  <a:lumMod val="95000"/>
                </a:schemeClr>
              </a:solidFill>
              <a:latin typeface="Times New Roman" panose="02020603050405020304" pitchFamily="18" charset="0"/>
              <a:cs typeface="Times New Roman" panose="02020603050405020304" pitchFamily="18" charset="0"/>
            </a:endParaRPr>
          </a:p>
        </p:txBody>
      </p:sp>
      <p:pic>
        <p:nvPicPr>
          <p:cNvPr id="32" name="Picture 31" descr="A picture containing building, outdoor, light, city&#10;&#10;Description automatically generated">
            <a:extLst>
              <a:ext uri="{FF2B5EF4-FFF2-40B4-BE49-F238E27FC236}">
                <a16:creationId xmlns:a16="http://schemas.microsoft.com/office/drawing/2014/main" id="{12533E42-C92B-4F9B-9039-39298932638B}"/>
              </a:ext>
            </a:extLst>
          </p:cNvPr>
          <p:cNvPicPr>
            <a:picLocks/>
          </p:cNvPicPr>
          <p:nvPr userDrawn="1"/>
        </p:nvPicPr>
        <p:blipFill rotWithShape="1">
          <a:blip r:embed="rId8">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34" name="TextBox 33">
            <a:extLst>
              <a:ext uri="{FF2B5EF4-FFF2-40B4-BE49-F238E27FC236}">
                <a16:creationId xmlns:a16="http://schemas.microsoft.com/office/drawing/2014/main" id="{90B76AA4-6C64-4F1F-ADCB-CF84C5173688}"/>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5" name="Slide Number Placeholder 5">
            <a:extLst>
              <a:ext uri="{FF2B5EF4-FFF2-40B4-BE49-F238E27FC236}">
                <a16:creationId xmlns:a16="http://schemas.microsoft.com/office/drawing/2014/main" id="{28B69FD2-131B-4899-A007-3AA20C8DCC82}"/>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6" name="Picture 35" descr="A picture containing building, drawing, window&#10;&#10;Description automatically generated">
            <a:extLst>
              <a:ext uri="{FF2B5EF4-FFF2-40B4-BE49-F238E27FC236}">
                <a16:creationId xmlns:a16="http://schemas.microsoft.com/office/drawing/2014/main" id="{EECBDD7C-B804-4A09-801E-60E613AF5867}"/>
              </a:ext>
            </a:extLst>
          </p:cNvPr>
          <p:cNvPicPr>
            <a:picLocks noChangeAspect="1"/>
          </p:cNvPicPr>
          <p:nvPr userDrawn="1"/>
        </p:nvPicPr>
        <p:blipFill>
          <a:blip r:embed="rId9"/>
          <a:stretch>
            <a:fillRect/>
          </a:stretch>
        </p:blipFill>
        <p:spPr>
          <a:xfrm>
            <a:off x="316768" y="6517414"/>
            <a:ext cx="324582" cy="324582"/>
          </a:xfrm>
          <a:prstGeom prst="rect">
            <a:avLst/>
          </a:prstGeom>
        </p:spPr>
      </p:pic>
      <p:sp>
        <p:nvSpPr>
          <p:cNvPr id="28" name="Rectangle 27">
            <a:extLst>
              <a:ext uri="{FF2B5EF4-FFF2-40B4-BE49-F238E27FC236}">
                <a16:creationId xmlns:a16="http://schemas.microsoft.com/office/drawing/2014/main" id="{CA4ED7CC-B2CC-4EDC-9BD3-54F30E099634}"/>
              </a:ext>
            </a:extLst>
          </p:cNvPr>
          <p:cNvSpPr/>
          <p:nvPr userDrawn="1"/>
        </p:nvSpPr>
        <p:spPr>
          <a:xfrm>
            <a:off x="584892" y="6551206"/>
            <a:ext cx="3257549" cy="246221"/>
          </a:xfrm>
          <a:prstGeom prst="rect">
            <a:avLst/>
          </a:prstGeom>
        </p:spPr>
        <p:txBody>
          <a:bodyPr wrap="square">
            <a:spAutoFit/>
          </a:bodyPr>
          <a:lstStyle/>
          <a:p>
            <a:pPr algn="l">
              <a:defRPr/>
            </a:pPr>
            <a:r>
              <a:rPr lang="en-US" altLang="en-US" sz="1000" b="0" dirty="0">
                <a:solidFill>
                  <a:schemeClr val="bg1">
                    <a:lumMod val="95000"/>
                  </a:schemeClr>
                </a:solidFill>
                <a:latin typeface="Lato" panose="020F0502020204030203" pitchFamily="34" charset="0"/>
              </a:rPr>
              <a:t>Copyright © 2020 Open Geospatial Consortium</a:t>
            </a:r>
          </a:p>
        </p:txBody>
      </p:sp>
    </p:spTree>
    <p:extLst>
      <p:ext uri="{BB962C8B-B14F-4D97-AF65-F5344CB8AC3E}">
        <p14:creationId xmlns:p14="http://schemas.microsoft.com/office/powerpoint/2010/main" val="4053319407"/>
      </p:ext>
    </p:extLst>
  </p:cSld>
  <p:clrMap bg1="lt1" tx1="dk1" bg2="lt2" tx2="dk2" accent1="accent1" accent2="accent2" accent3="accent3" accent4="accent4" accent5="accent5" accent6="accent6" hlink="hlink" folHlink="folHlink"/>
  <p:sldLayoutIdLst>
    <p:sldLayoutId id="2147483650"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85750" indent="-285750" algn="l" defTabSz="914400" rtl="0" eaLnBrk="1" latinLnBrk="0" hangingPunct="1">
        <a:lnSpc>
          <a:spcPct val="90000"/>
        </a:lnSpc>
        <a:spcBef>
          <a:spcPts val="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A picture containing star, night, sky, rain&#10;&#10;Description automatically generated">
            <a:extLst>
              <a:ext uri="{FF2B5EF4-FFF2-40B4-BE49-F238E27FC236}">
                <a16:creationId xmlns:a16="http://schemas.microsoft.com/office/drawing/2014/main" id="{7B2C781C-F1D4-43C0-8B19-F550E83D952D}"/>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a:stretch/>
        </p:blipFill>
        <p:spPr>
          <a:xfrm flipH="1">
            <a:off x="-8" y="-10012"/>
            <a:ext cx="5689757" cy="6505071"/>
          </a:xfrm>
          <a:prstGeom prst="rect">
            <a:avLst/>
          </a:prstGeom>
        </p:spPr>
      </p:pic>
      <p:sp>
        <p:nvSpPr>
          <p:cNvPr id="8" name="Rectangle 7">
            <a:extLst>
              <a:ext uri="{FF2B5EF4-FFF2-40B4-BE49-F238E27FC236}">
                <a16:creationId xmlns:a16="http://schemas.microsoft.com/office/drawing/2014/main" id="{89824283-A9D3-422D-9507-DB546AE54C2D}"/>
              </a:ext>
            </a:extLst>
          </p:cNvPr>
          <p:cNvSpPr/>
          <p:nvPr userDrawn="1"/>
        </p:nvSpPr>
        <p:spPr>
          <a:xfrm>
            <a:off x="5441795" y="-10014"/>
            <a:ext cx="6750205" cy="6512413"/>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60A24"/>
              </a:solidFill>
            </a:endParaRPr>
          </a:p>
        </p:txBody>
      </p:sp>
      <p:sp>
        <p:nvSpPr>
          <p:cNvPr id="9" name="TextBox 8">
            <a:extLst>
              <a:ext uri="{FF2B5EF4-FFF2-40B4-BE49-F238E27FC236}">
                <a16:creationId xmlns:a16="http://schemas.microsoft.com/office/drawing/2014/main" id="{7851AAC2-6396-4424-BF19-D890A992B45C}"/>
              </a:ext>
            </a:extLst>
          </p:cNvPr>
          <p:cNvSpPr txBox="1"/>
          <p:nvPr userDrawn="1"/>
        </p:nvSpPr>
        <p:spPr>
          <a:xfrm>
            <a:off x="5724298" y="457198"/>
            <a:ext cx="5590447" cy="805990"/>
          </a:xfrm>
          <a:prstGeom prst="rect">
            <a:avLst/>
          </a:prstGeom>
          <a:noFill/>
        </p:spPr>
        <p:txBody>
          <a:bodyPr wrap="square" rtlCol="0">
            <a:spAutoFit/>
          </a:bodyPr>
          <a:lstStyle/>
          <a:p>
            <a:pPr>
              <a:lnSpc>
                <a:spcPts val="5500"/>
              </a:lnSpc>
            </a:pPr>
            <a:r>
              <a:rPr lang="en-US" sz="6000" b="1" dirty="0">
                <a:solidFill>
                  <a:srgbClr val="002060"/>
                </a:solidFill>
                <a:latin typeface="Lato" panose="020F0502020204030203" pitchFamily="34" charset="0"/>
                <a:ea typeface="Lato" panose="020F0502020204030203" pitchFamily="34" charset="0"/>
                <a:cs typeface="Lato" panose="020F0502020204030203" pitchFamily="34" charset="0"/>
              </a:rPr>
              <a:t>What is OGC?</a:t>
            </a:r>
          </a:p>
        </p:txBody>
      </p:sp>
      <p:sp>
        <p:nvSpPr>
          <p:cNvPr id="10" name="TextBox 9">
            <a:extLst>
              <a:ext uri="{FF2B5EF4-FFF2-40B4-BE49-F238E27FC236}">
                <a16:creationId xmlns:a16="http://schemas.microsoft.com/office/drawing/2014/main" id="{A5D50D0E-47C9-4289-9377-7039660FA830}"/>
              </a:ext>
            </a:extLst>
          </p:cNvPr>
          <p:cNvSpPr txBox="1"/>
          <p:nvPr userDrawn="1"/>
        </p:nvSpPr>
        <p:spPr>
          <a:xfrm>
            <a:off x="5869260" y="1548523"/>
            <a:ext cx="5783763" cy="1015663"/>
          </a:xfrm>
          <a:prstGeom prst="rect">
            <a:avLst/>
          </a:prstGeom>
          <a:noFill/>
        </p:spPr>
        <p:txBody>
          <a:bodyPr wrap="square" rtlCol="0">
            <a:spAutoFit/>
          </a:bodyPr>
          <a:lstStyle/>
          <a:p>
            <a:pPr>
              <a:spcAft>
                <a:spcPts val="1200"/>
              </a:spcAft>
            </a:pPr>
            <a:r>
              <a:rPr lang="en-US" sz="2000" b="1" dirty="0">
                <a:solidFill>
                  <a:srgbClr val="002060"/>
                </a:solidFill>
                <a:latin typeface="Arial" panose="020B0604020202020204" pitchFamily="34" charset="0"/>
                <a:cs typeface="Arial" panose="020B0604020202020204" pitchFamily="34" charset="0"/>
              </a:rPr>
              <a:t>A Global consortium </a:t>
            </a:r>
            <a:r>
              <a:rPr lang="en-US" sz="2000" dirty="0">
                <a:solidFill>
                  <a:srgbClr val="002060"/>
                </a:solidFill>
                <a:latin typeface="Arial" panose="020B0604020202020204" pitchFamily="34" charset="0"/>
                <a:cs typeface="Arial" panose="020B0604020202020204" pitchFamily="34" charset="0"/>
              </a:rPr>
              <a:t>representing over 500 industry, government, research and academic member organizations:</a:t>
            </a:r>
          </a:p>
        </p:txBody>
      </p:sp>
      <p:cxnSp>
        <p:nvCxnSpPr>
          <p:cNvPr id="11" name="Straight Connector 10">
            <a:extLst>
              <a:ext uri="{FF2B5EF4-FFF2-40B4-BE49-F238E27FC236}">
                <a16:creationId xmlns:a16="http://schemas.microsoft.com/office/drawing/2014/main" id="{5C78EA83-B972-44E2-8502-877E21BD0A4E}"/>
              </a:ext>
            </a:extLst>
          </p:cNvPr>
          <p:cNvCxnSpPr>
            <a:cxnSpLocks/>
          </p:cNvCxnSpPr>
          <p:nvPr userDrawn="1"/>
        </p:nvCxnSpPr>
        <p:spPr>
          <a:xfrm>
            <a:off x="5952197" y="1185765"/>
            <a:ext cx="1385228"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15738DE-268C-49A1-9F15-630125AB7E22}"/>
              </a:ext>
            </a:extLst>
          </p:cNvPr>
          <p:cNvSpPr txBox="1"/>
          <p:nvPr userDrawn="1"/>
        </p:nvSpPr>
        <p:spPr>
          <a:xfrm>
            <a:off x="2682362" y="709053"/>
            <a:ext cx="1423097"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Global Communities</a:t>
            </a:r>
          </a:p>
        </p:txBody>
      </p:sp>
      <p:sp>
        <p:nvSpPr>
          <p:cNvPr id="13" name="TextBox 12">
            <a:extLst>
              <a:ext uri="{FF2B5EF4-FFF2-40B4-BE49-F238E27FC236}">
                <a16:creationId xmlns:a16="http://schemas.microsoft.com/office/drawing/2014/main" id="{0E36D778-491D-4733-BD13-4BC240378364}"/>
              </a:ext>
            </a:extLst>
          </p:cNvPr>
          <p:cNvSpPr txBox="1"/>
          <p:nvPr userDrawn="1"/>
        </p:nvSpPr>
        <p:spPr>
          <a:xfrm>
            <a:off x="5842419" y="2966634"/>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hub for thought leadership and innovation </a:t>
            </a:r>
            <a:r>
              <a:rPr lang="en-US" sz="1700" dirty="0">
                <a:solidFill>
                  <a:srgbClr val="002060"/>
                </a:solidFill>
                <a:latin typeface="Arial" panose="020B0604020202020204" pitchFamily="34" charset="0"/>
                <a:cs typeface="Arial" panose="020B0604020202020204" pitchFamily="34" charset="0"/>
              </a:rPr>
              <a:t>for </a:t>
            </a:r>
            <a:br>
              <a:rPr lang="en-US" sz="1700"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all things related to location</a:t>
            </a:r>
          </a:p>
        </p:txBody>
      </p:sp>
      <p:sp>
        <p:nvSpPr>
          <p:cNvPr id="14" name="TextBox 13">
            <a:extLst>
              <a:ext uri="{FF2B5EF4-FFF2-40B4-BE49-F238E27FC236}">
                <a16:creationId xmlns:a16="http://schemas.microsoft.com/office/drawing/2014/main" id="{52AF216B-3971-4E4D-8083-2287E9E9CB78}"/>
              </a:ext>
            </a:extLst>
          </p:cNvPr>
          <p:cNvSpPr txBox="1"/>
          <p:nvPr userDrawn="1"/>
        </p:nvSpPr>
        <p:spPr>
          <a:xfrm>
            <a:off x="3281069" y="1759532"/>
            <a:ext cx="1518601" cy="523211"/>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Location Expertise</a:t>
            </a:r>
          </a:p>
        </p:txBody>
      </p:sp>
      <p:sp>
        <p:nvSpPr>
          <p:cNvPr id="15" name="TextBox 14">
            <a:extLst>
              <a:ext uri="{FF2B5EF4-FFF2-40B4-BE49-F238E27FC236}">
                <a16:creationId xmlns:a16="http://schemas.microsoft.com/office/drawing/2014/main" id="{D1EBF33A-666B-47CD-9AD2-C722B6F61016}"/>
              </a:ext>
            </a:extLst>
          </p:cNvPr>
          <p:cNvSpPr txBox="1"/>
          <p:nvPr userDrawn="1"/>
        </p:nvSpPr>
        <p:spPr>
          <a:xfrm>
            <a:off x="3720640" y="2810002"/>
            <a:ext cx="1612114"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Thought Leadership</a:t>
            </a:r>
          </a:p>
        </p:txBody>
      </p:sp>
      <p:sp>
        <p:nvSpPr>
          <p:cNvPr id="16" name="TextBox 15">
            <a:extLst>
              <a:ext uri="{FF2B5EF4-FFF2-40B4-BE49-F238E27FC236}">
                <a16:creationId xmlns:a16="http://schemas.microsoft.com/office/drawing/2014/main" id="{E746BEC0-AED8-46D5-800D-23299C632733}"/>
              </a:ext>
            </a:extLst>
          </p:cNvPr>
          <p:cNvSpPr txBox="1"/>
          <p:nvPr userDrawn="1"/>
        </p:nvSpPr>
        <p:spPr>
          <a:xfrm>
            <a:off x="4137312" y="4910959"/>
            <a:ext cx="1225552"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Open Standards</a:t>
            </a:r>
          </a:p>
        </p:txBody>
      </p:sp>
      <p:sp>
        <p:nvSpPr>
          <p:cNvPr id="17" name="TextBox 16">
            <a:extLst>
              <a:ext uri="{FF2B5EF4-FFF2-40B4-BE49-F238E27FC236}">
                <a16:creationId xmlns:a16="http://schemas.microsoft.com/office/drawing/2014/main" id="{087E5300-143A-47B9-A37C-143FDA06EDBF}"/>
              </a:ext>
            </a:extLst>
          </p:cNvPr>
          <p:cNvSpPr txBox="1"/>
          <p:nvPr userDrawn="1"/>
        </p:nvSpPr>
        <p:spPr>
          <a:xfrm>
            <a:off x="4051628" y="3860481"/>
            <a:ext cx="1214613"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Trusted Forum</a:t>
            </a:r>
          </a:p>
        </p:txBody>
      </p:sp>
      <p:cxnSp>
        <p:nvCxnSpPr>
          <p:cNvPr id="18" name="Straight Connector 17">
            <a:extLst>
              <a:ext uri="{FF2B5EF4-FFF2-40B4-BE49-F238E27FC236}">
                <a16:creationId xmlns:a16="http://schemas.microsoft.com/office/drawing/2014/main" id="{A7D05123-7DEC-45A2-BF48-CB4F45FCBFF9}"/>
              </a:ext>
            </a:extLst>
          </p:cNvPr>
          <p:cNvCxnSpPr>
            <a:cxnSpLocks/>
          </p:cNvCxnSpPr>
          <p:nvPr userDrawn="1"/>
        </p:nvCxnSpPr>
        <p:spPr>
          <a:xfrm>
            <a:off x="1719621" y="970663"/>
            <a:ext cx="938430" cy="0"/>
          </a:xfrm>
          <a:prstGeom prst="line">
            <a:avLst/>
          </a:prstGeom>
          <a:ln>
            <a:solidFill>
              <a:srgbClr val="6DD6EC"/>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06FF68A-BE1D-4769-9DDE-1DD0718933EA}"/>
              </a:ext>
            </a:extLst>
          </p:cNvPr>
          <p:cNvCxnSpPr>
            <a:cxnSpLocks/>
          </p:cNvCxnSpPr>
          <p:nvPr userDrawn="1"/>
        </p:nvCxnSpPr>
        <p:spPr>
          <a:xfrm>
            <a:off x="2280060" y="2038472"/>
            <a:ext cx="991319" cy="0"/>
          </a:xfrm>
          <a:prstGeom prst="line">
            <a:avLst/>
          </a:prstGeom>
          <a:ln>
            <a:solidFill>
              <a:srgbClr val="BEF7FA"/>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FABBC1D-4520-465A-AAB6-25303685BDBD}"/>
              </a:ext>
            </a:extLst>
          </p:cNvPr>
          <p:cNvCxnSpPr>
            <a:cxnSpLocks/>
          </p:cNvCxnSpPr>
          <p:nvPr userDrawn="1"/>
        </p:nvCxnSpPr>
        <p:spPr>
          <a:xfrm>
            <a:off x="2570179" y="3075559"/>
            <a:ext cx="107959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07C087A-3B66-4E3A-B650-C8E8211A354D}"/>
              </a:ext>
            </a:extLst>
          </p:cNvPr>
          <p:cNvCxnSpPr/>
          <p:nvPr userDrawn="1"/>
        </p:nvCxnSpPr>
        <p:spPr>
          <a:xfrm>
            <a:off x="2668499" y="4099335"/>
            <a:ext cx="1373748" cy="0"/>
          </a:xfrm>
          <a:prstGeom prst="line">
            <a:avLst/>
          </a:prstGeom>
          <a:ln>
            <a:solidFill>
              <a:srgbClr val="A7F1F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70CFCE9-4062-4014-8F61-40F0062D1B54}"/>
              </a:ext>
            </a:extLst>
          </p:cNvPr>
          <p:cNvCxnSpPr>
            <a:cxnSpLocks/>
          </p:cNvCxnSpPr>
          <p:nvPr userDrawn="1"/>
        </p:nvCxnSpPr>
        <p:spPr>
          <a:xfrm>
            <a:off x="2991849" y="5175832"/>
            <a:ext cx="1114025" cy="0"/>
          </a:xfrm>
          <a:prstGeom prst="line">
            <a:avLst/>
          </a:prstGeom>
          <a:ln>
            <a:solidFill>
              <a:srgbClr val="A6E7F3"/>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CC4FB14-4BBB-495D-8986-A4A3E1053D8D}"/>
              </a:ext>
            </a:extLst>
          </p:cNvPr>
          <p:cNvSpPr txBox="1"/>
          <p:nvPr userDrawn="1"/>
        </p:nvSpPr>
        <p:spPr>
          <a:xfrm>
            <a:off x="5842419" y="4819117"/>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consensus-based open standards organization </a:t>
            </a:r>
            <a:r>
              <a:rPr lang="en-US" sz="1700" dirty="0">
                <a:solidFill>
                  <a:srgbClr val="002060"/>
                </a:solidFill>
                <a:latin typeface="Arial" panose="020B0604020202020204" pitchFamily="34" charset="0"/>
                <a:cs typeface="Arial" panose="020B0604020202020204" pitchFamily="34" charset="0"/>
              </a:rPr>
              <a:t>for</a:t>
            </a:r>
            <a:r>
              <a:rPr lang="en-US" sz="1700" b="1" dirty="0">
                <a:solidFill>
                  <a:srgbClr val="002060"/>
                </a:solidFill>
                <a:latin typeface="Arial" panose="020B0604020202020204" pitchFamily="34" charset="0"/>
                <a:cs typeface="Arial" panose="020B0604020202020204" pitchFamily="34" charset="0"/>
              </a:rPr>
              <a:t> </a:t>
            </a:r>
            <a:br>
              <a:rPr lang="en-US" sz="1700" b="1"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location information</a:t>
            </a:r>
          </a:p>
        </p:txBody>
      </p:sp>
      <p:sp>
        <p:nvSpPr>
          <p:cNvPr id="24" name="TextBox 23">
            <a:extLst>
              <a:ext uri="{FF2B5EF4-FFF2-40B4-BE49-F238E27FC236}">
                <a16:creationId xmlns:a16="http://schemas.microsoft.com/office/drawing/2014/main" id="{DD8FC4B8-5E3F-4EBC-BA10-AAE0E300E381}"/>
              </a:ext>
            </a:extLst>
          </p:cNvPr>
          <p:cNvSpPr txBox="1"/>
          <p:nvPr userDrawn="1"/>
        </p:nvSpPr>
        <p:spPr>
          <a:xfrm>
            <a:off x="5842419" y="3892876"/>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neutral and trusted forum </a:t>
            </a:r>
            <a:r>
              <a:rPr lang="en-US" sz="1700" dirty="0">
                <a:solidFill>
                  <a:srgbClr val="002060"/>
                </a:solidFill>
                <a:latin typeface="Arial" panose="020B0604020202020204" pitchFamily="34" charset="0"/>
                <a:cs typeface="Arial" panose="020B0604020202020204" pitchFamily="34" charset="0"/>
              </a:rPr>
              <a:t>for </a:t>
            </a:r>
            <a:br>
              <a:rPr lang="en-US" sz="1700" b="1"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tackling interoperability issues within and across communities</a:t>
            </a:r>
          </a:p>
        </p:txBody>
      </p:sp>
      <p:sp>
        <p:nvSpPr>
          <p:cNvPr id="28" name="TextBox 27">
            <a:extLst>
              <a:ext uri="{FF2B5EF4-FFF2-40B4-BE49-F238E27FC236}">
                <a16:creationId xmlns:a16="http://schemas.microsoft.com/office/drawing/2014/main" id="{7BC15780-4A67-4428-8E17-EC5E95832895}"/>
              </a:ext>
            </a:extLst>
          </p:cNvPr>
          <p:cNvSpPr txBox="1"/>
          <p:nvPr userDrawn="1"/>
        </p:nvSpPr>
        <p:spPr>
          <a:xfrm>
            <a:off x="662116" y="5265370"/>
            <a:ext cx="1897167" cy="923330"/>
          </a:xfrm>
          <a:prstGeom prst="rect">
            <a:avLst/>
          </a:prstGeom>
          <a:noFill/>
        </p:spPr>
        <p:txBody>
          <a:bodyPr wrap="square" rtlCol="0">
            <a:spAutoFit/>
          </a:bodyPr>
          <a:lstStyle/>
          <a:p>
            <a:r>
              <a:rPr lang="en-US" sz="5400" b="1" dirty="0">
                <a:solidFill>
                  <a:schemeClr val="bg1"/>
                </a:solidFill>
                <a:latin typeface="Times New Roman" panose="02020603050405020304" pitchFamily="18" charset="0"/>
                <a:cs typeface="Times New Roman" panose="02020603050405020304" pitchFamily="18" charset="0"/>
              </a:rPr>
              <a:t>OGC</a:t>
            </a:r>
          </a:p>
        </p:txBody>
      </p:sp>
      <p:pic>
        <p:nvPicPr>
          <p:cNvPr id="27" name="Picture 26" descr="A picture containing building, outdoor, light, city&#10;&#10;Description automatically generated">
            <a:extLst>
              <a:ext uri="{FF2B5EF4-FFF2-40B4-BE49-F238E27FC236}">
                <a16:creationId xmlns:a16="http://schemas.microsoft.com/office/drawing/2014/main" id="{424DC046-7E24-4C41-9851-06E0B4DEDF8C}"/>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29" name="TextBox 28">
            <a:extLst>
              <a:ext uri="{FF2B5EF4-FFF2-40B4-BE49-F238E27FC236}">
                <a16:creationId xmlns:a16="http://schemas.microsoft.com/office/drawing/2014/main" id="{77D29AD2-AF62-47EE-AEE9-224A0BB53668}"/>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0" name="Slide Number Placeholder 5">
            <a:extLst>
              <a:ext uri="{FF2B5EF4-FFF2-40B4-BE49-F238E27FC236}">
                <a16:creationId xmlns:a16="http://schemas.microsoft.com/office/drawing/2014/main" id="{ADD31773-BFA5-4F96-BD69-A4FA49334D3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3" name="Picture 32" descr="A picture containing building, drawing, window&#10;&#10;Description automatically generated">
            <a:extLst>
              <a:ext uri="{FF2B5EF4-FFF2-40B4-BE49-F238E27FC236}">
                <a16:creationId xmlns:a16="http://schemas.microsoft.com/office/drawing/2014/main" id="{32F96E37-490A-4AE9-B5F8-3CC5C4722FA2}"/>
              </a:ext>
            </a:extLst>
          </p:cNvPr>
          <p:cNvPicPr>
            <a:picLocks noChangeAspect="1"/>
          </p:cNvPicPr>
          <p:nvPr userDrawn="1"/>
        </p:nvPicPr>
        <p:blipFill>
          <a:blip r:embed="rId5"/>
          <a:stretch>
            <a:fillRect/>
          </a:stretch>
        </p:blipFill>
        <p:spPr>
          <a:xfrm>
            <a:off x="316768" y="6517414"/>
            <a:ext cx="324582" cy="324582"/>
          </a:xfrm>
          <a:prstGeom prst="rect">
            <a:avLst/>
          </a:prstGeom>
        </p:spPr>
      </p:pic>
      <p:sp>
        <p:nvSpPr>
          <p:cNvPr id="32" name="Rectangle 31">
            <a:extLst>
              <a:ext uri="{FF2B5EF4-FFF2-40B4-BE49-F238E27FC236}">
                <a16:creationId xmlns:a16="http://schemas.microsoft.com/office/drawing/2014/main" id="{80A513AF-3F0E-4BF4-A409-0E6A02E99C50}"/>
              </a:ext>
            </a:extLst>
          </p:cNvPr>
          <p:cNvSpPr/>
          <p:nvPr userDrawn="1"/>
        </p:nvSpPr>
        <p:spPr>
          <a:xfrm>
            <a:off x="0" y="6560736"/>
            <a:ext cx="12191999" cy="253916"/>
          </a:xfrm>
          <a:prstGeom prst="rect">
            <a:avLst/>
          </a:prstGeom>
        </p:spPr>
        <p:txBody>
          <a:bodyPr wrap="square">
            <a:spAutoFit/>
          </a:bodyPr>
          <a:lstStyle/>
          <a:p>
            <a:pPr algn="ctr">
              <a:defRPr/>
            </a:pPr>
            <a:r>
              <a:rPr lang="en-US" altLang="en-US" sz="1000" b="0" dirty="0">
                <a:solidFill>
                  <a:schemeClr val="bg1">
                    <a:lumMod val="95000"/>
                  </a:schemeClr>
                </a:solidFill>
                <a:latin typeface="Lato" panose="020F0502020204030203" pitchFamily="34" charset="0"/>
              </a:rPr>
              <a:t>Copyright © 2020 Open Geospatial Consortium</a:t>
            </a:r>
          </a:p>
        </p:txBody>
      </p:sp>
    </p:spTree>
    <p:extLst>
      <p:ext uri="{BB962C8B-B14F-4D97-AF65-F5344CB8AC3E}">
        <p14:creationId xmlns:p14="http://schemas.microsoft.com/office/powerpoint/2010/main" val="4059380104"/>
      </p:ext>
    </p:extLst>
  </p:cSld>
  <p:clrMap bg1="lt1" tx1="dk1" bg2="lt2" tx2="dk2" accent1="accent1" accent2="accent2" accent3="accent3" accent4="accent4" accent5="accent5" accent6="accent6" hlink="hlink" folHlink="folHlink"/>
  <p:sldLayoutIdLst>
    <p:sldLayoutId id="2147483661"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A picture containing laptop, indoor, computer, person&#10;&#10;Description automatically generated">
            <a:extLst>
              <a:ext uri="{FF2B5EF4-FFF2-40B4-BE49-F238E27FC236}">
                <a16:creationId xmlns:a16="http://schemas.microsoft.com/office/drawing/2014/main" id="{B5445D77-1EFD-483D-A03A-EF38776DC60C}"/>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b="10564"/>
          <a:stretch/>
        </p:blipFill>
        <p:spPr>
          <a:xfrm>
            <a:off x="0" y="7620"/>
            <a:ext cx="6763432" cy="6489638"/>
          </a:xfrm>
          <a:prstGeom prst="rect">
            <a:avLst/>
          </a:prstGeom>
        </p:spPr>
      </p:pic>
      <p:sp>
        <p:nvSpPr>
          <p:cNvPr id="9" name="Rectangle 8">
            <a:extLst>
              <a:ext uri="{FF2B5EF4-FFF2-40B4-BE49-F238E27FC236}">
                <a16:creationId xmlns:a16="http://schemas.microsoft.com/office/drawing/2014/main" id="{E2465E5B-22B8-4E72-B835-DF9A4CFD14C9}"/>
              </a:ext>
            </a:extLst>
          </p:cNvPr>
          <p:cNvSpPr/>
          <p:nvPr userDrawn="1"/>
        </p:nvSpPr>
        <p:spPr>
          <a:xfrm>
            <a:off x="6297731" y="0"/>
            <a:ext cx="5902712" cy="649725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A picture containing building, outdoor, light, city&#10;&#10;Description automatically generated">
            <a:extLst>
              <a:ext uri="{FF2B5EF4-FFF2-40B4-BE49-F238E27FC236}">
                <a16:creationId xmlns:a16="http://schemas.microsoft.com/office/drawing/2014/main" id="{EB67D19A-99E1-4749-A4A8-10A9B5F7EA33}"/>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8" name="Rectangle 7">
            <a:extLst>
              <a:ext uri="{FF2B5EF4-FFF2-40B4-BE49-F238E27FC236}">
                <a16:creationId xmlns:a16="http://schemas.microsoft.com/office/drawing/2014/main" id="{E04C919E-6033-44D8-A82E-BAC7C8B41DA4}"/>
              </a:ext>
            </a:extLst>
          </p:cNvPr>
          <p:cNvSpPr/>
          <p:nvPr userDrawn="1"/>
        </p:nvSpPr>
        <p:spPr>
          <a:xfrm>
            <a:off x="-2304" y="6430"/>
            <a:ext cx="6307631" cy="1957137"/>
          </a:xfrm>
          <a:prstGeom prst="rect">
            <a:avLst/>
          </a:prstGeom>
          <a:solidFill>
            <a:srgbClr val="060A24">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02C3632-C874-4FE5-988C-668B6AA0FA2A}"/>
              </a:ext>
            </a:extLst>
          </p:cNvPr>
          <p:cNvSpPr/>
          <p:nvPr userDrawn="1"/>
        </p:nvSpPr>
        <p:spPr>
          <a:xfrm>
            <a:off x="6305328" y="7406"/>
            <a:ext cx="5902712" cy="1957137"/>
          </a:xfrm>
          <a:prstGeom prst="rect">
            <a:avLst/>
          </a:prstGeom>
          <a:solidFill>
            <a:srgbClr val="092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253F7420-6F97-420E-AB6D-7DCC48B44A70}"/>
              </a:ext>
            </a:extLst>
          </p:cNvPr>
          <p:cNvSpPr txBox="1"/>
          <p:nvPr userDrawn="1"/>
        </p:nvSpPr>
        <p:spPr>
          <a:xfrm>
            <a:off x="6529135" y="383248"/>
            <a:ext cx="5505176" cy="923330"/>
          </a:xfrm>
          <a:prstGeom prst="rect">
            <a:avLst/>
          </a:prstGeom>
          <a:noFill/>
        </p:spPr>
        <p:txBody>
          <a:bodyPr wrap="square" rtlCol="0">
            <a:spAutoFit/>
          </a:bodyPr>
          <a:lstStyle/>
          <a:p>
            <a:pPr eaLnBrk="0" fontAlgn="base" hangingPunct="0">
              <a:spcBef>
                <a:spcPct val="0"/>
              </a:spcBef>
              <a:spcAft>
                <a:spcPct val="0"/>
              </a:spcAft>
              <a:buClrTx/>
              <a:defRPr/>
            </a:pPr>
            <a:r>
              <a:rPr lang="en-CA" dirty="0">
                <a:solidFill>
                  <a:schemeClr val="bg1"/>
                </a:solidFill>
                <a:latin typeface="Arial" panose="020B0604020202020204" pitchFamily="34" charset="0"/>
                <a:ea typeface="MS PGothic" charset="-128"/>
                <a:cs typeface="Arial" panose="020B0604020202020204" pitchFamily="34" charset="0"/>
              </a:rPr>
              <a:t>The world’s leading and comprehensive community of experts making location data more findable, accessible, interoperable and reusable </a:t>
            </a:r>
          </a:p>
        </p:txBody>
      </p:sp>
      <p:sp>
        <p:nvSpPr>
          <p:cNvPr id="12" name="TextBox 11">
            <a:extLst>
              <a:ext uri="{FF2B5EF4-FFF2-40B4-BE49-F238E27FC236}">
                <a16:creationId xmlns:a16="http://schemas.microsoft.com/office/drawing/2014/main" id="{7AA23890-AF8D-4846-8121-CDF7ADE81E24}"/>
              </a:ext>
            </a:extLst>
          </p:cNvPr>
          <p:cNvSpPr txBox="1"/>
          <p:nvPr userDrawn="1"/>
        </p:nvSpPr>
        <p:spPr>
          <a:xfrm>
            <a:off x="6935536" y="2226115"/>
            <a:ext cx="1845744"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Commercial</a:t>
            </a:r>
            <a:endParaRPr lang="en-US" sz="1600" b="1" dirty="0">
              <a:solidFill>
                <a:srgbClr val="002060"/>
              </a:solidFill>
              <a:latin typeface="Arial" panose="020B0604020202020204" pitchFamily="34" charset="0"/>
              <a:ea typeface="MS PGothic" charset="-128"/>
              <a:cs typeface="Arial" panose="020B0604020202020204" pitchFamily="34" charset="0"/>
            </a:endParaRPr>
          </a:p>
        </p:txBody>
      </p:sp>
      <p:sp>
        <p:nvSpPr>
          <p:cNvPr id="14" name="TextBox 13">
            <a:extLst>
              <a:ext uri="{FF2B5EF4-FFF2-40B4-BE49-F238E27FC236}">
                <a16:creationId xmlns:a16="http://schemas.microsoft.com/office/drawing/2014/main" id="{5CEC0237-CA9B-459A-9D1C-A8F9952C7102}"/>
              </a:ext>
            </a:extLst>
          </p:cNvPr>
          <p:cNvSpPr txBox="1"/>
          <p:nvPr userDrawn="1"/>
        </p:nvSpPr>
        <p:spPr>
          <a:xfrm>
            <a:off x="6935535" y="3552272"/>
            <a:ext cx="2062976"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Government</a:t>
            </a:r>
            <a:endParaRPr lang="en-US" sz="1600" b="1" dirty="0">
              <a:solidFill>
                <a:srgbClr val="002060"/>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7EA75ED4-BB99-419E-8740-98414831B88D}"/>
              </a:ext>
            </a:extLst>
          </p:cNvPr>
          <p:cNvSpPr txBox="1"/>
          <p:nvPr userDrawn="1"/>
        </p:nvSpPr>
        <p:spPr>
          <a:xfrm>
            <a:off x="6935535" y="4887785"/>
            <a:ext cx="3320328"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Research &amp; Academia</a:t>
            </a:r>
            <a:endParaRPr lang="en-US" sz="1600" b="1" dirty="0">
              <a:solidFill>
                <a:srgbClr val="002060"/>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69274F26-6D78-4CF2-88B7-6D78A1FC647C}"/>
              </a:ext>
            </a:extLst>
          </p:cNvPr>
          <p:cNvSpPr txBox="1"/>
          <p:nvPr userDrawn="1"/>
        </p:nvSpPr>
        <p:spPr>
          <a:xfrm>
            <a:off x="611977" y="383248"/>
            <a:ext cx="5165947" cy="1220847"/>
          </a:xfrm>
          <a:prstGeom prst="rect">
            <a:avLst/>
          </a:prstGeom>
          <a:noFill/>
        </p:spPr>
        <p:txBody>
          <a:bodyPr wrap="square" rtlCol="0">
            <a:spAutoFit/>
          </a:bodyPr>
          <a:lstStyle/>
          <a:p>
            <a:pPr algn="r">
              <a:lnSpc>
                <a:spcPts val="4400"/>
              </a:lnSpc>
            </a:pPr>
            <a:r>
              <a:rPr lang="en-US" sz="4800" b="1" dirty="0">
                <a:solidFill>
                  <a:schemeClr val="bg1"/>
                </a:solidFill>
                <a:latin typeface="Lato" panose="020F0502020204030203" pitchFamily="34" charset="0"/>
                <a:ea typeface="Lato" panose="020F0502020204030203" pitchFamily="34" charset="0"/>
                <a:cs typeface="Lato" panose="020F0502020204030203" pitchFamily="34" charset="0"/>
              </a:rPr>
              <a:t>Who are our members?</a:t>
            </a:r>
          </a:p>
        </p:txBody>
      </p:sp>
      <p:cxnSp>
        <p:nvCxnSpPr>
          <p:cNvPr id="17" name="Straight Connector 16">
            <a:extLst>
              <a:ext uri="{FF2B5EF4-FFF2-40B4-BE49-F238E27FC236}">
                <a16:creationId xmlns:a16="http://schemas.microsoft.com/office/drawing/2014/main" id="{36206074-9906-4596-A595-3DF70721DC35}"/>
              </a:ext>
            </a:extLst>
          </p:cNvPr>
          <p:cNvCxnSpPr>
            <a:cxnSpLocks/>
          </p:cNvCxnSpPr>
          <p:nvPr userDrawn="1"/>
        </p:nvCxnSpPr>
        <p:spPr>
          <a:xfrm flipV="1">
            <a:off x="5933937" y="433137"/>
            <a:ext cx="0" cy="1138874"/>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4D96724-508B-4C86-852C-9348DD865620}"/>
              </a:ext>
            </a:extLst>
          </p:cNvPr>
          <p:cNvSpPr txBox="1"/>
          <p:nvPr userDrawn="1"/>
        </p:nvSpPr>
        <p:spPr>
          <a:xfrm>
            <a:off x="6935536" y="2553019"/>
            <a:ext cx="4303964"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Business Development</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Competitive Technical Advantage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Global; Brand Exposure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Funding for Innovation</a:t>
            </a:r>
          </a:p>
        </p:txBody>
      </p:sp>
      <p:sp>
        <p:nvSpPr>
          <p:cNvPr id="19" name="TextBox 18">
            <a:extLst>
              <a:ext uri="{FF2B5EF4-FFF2-40B4-BE49-F238E27FC236}">
                <a16:creationId xmlns:a16="http://schemas.microsoft.com/office/drawing/2014/main" id="{C0C99D9C-DBAE-4B78-81E3-45BAAFA88CC2}"/>
              </a:ext>
            </a:extLst>
          </p:cNvPr>
          <p:cNvSpPr txBox="1"/>
          <p:nvPr userDrawn="1"/>
        </p:nvSpPr>
        <p:spPr>
          <a:xfrm>
            <a:off x="6935535" y="3872411"/>
            <a:ext cx="5117348"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Innovation and Market Support</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Trusted Advice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International Partnerships</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Operational Policy, Support, and Certification</a:t>
            </a:r>
          </a:p>
        </p:txBody>
      </p:sp>
      <p:sp>
        <p:nvSpPr>
          <p:cNvPr id="20" name="TextBox 19">
            <a:extLst>
              <a:ext uri="{FF2B5EF4-FFF2-40B4-BE49-F238E27FC236}">
                <a16:creationId xmlns:a16="http://schemas.microsoft.com/office/drawing/2014/main" id="{21A093A5-D3EC-45CD-A5FA-8B94D9CD9390}"/>
              </a:ext>
            </a:extLst>
          </p:cNvPr>
          <p:cNvSpPr txBox="1"/>
          <p:nvPr userDrawn="1"/>
        </p:nvSpPr>
        <p:spPr>
          <a:xfrm>
            <a:off x="6935535" y="5196997"/>
            <a:ext cx="3626143"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Applied Research Partners</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Funding for Innovation</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International Collaboration</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Citations</a:t>
            </a:r>
          </a:p>
        </p:txBody>
      </p:sp>
      <p:sp>
        <p:nvSpPr>
          <p:cNvPr id="24" name="TextBox 23">
            <a:extLst>
              <a:ext uri="{FF2B5EF4-FFF2-40B4-BE49-F238E27FC236}">
                <a16:creationId xmlns:a16="http://schemas.microsoft.com/office/drawing/2014/main" id="{154EBF67-3402-4B27-B109-22EF82CBAB31}"/>
              </a:ext>
            </a:extLst>
          </p:cNvPr>
          <p:cNvSpPr txBox="1"/>
          <p:nvPr userDrawn="1"/>
        </p:nvSpPr>
        <p:spPr>
          <a:xfrm>
            <a:off x="10550013" y="1218068"/>
            <a:ext cx="1478327" cy="707886"/>
          </a:xfrm>
          <a:prstGeom prst="rect">
            <a:avLst/>
          </a:prstGeom>
          <a:noFill/>
        </p:spPr>
        <p:txBody>
          <a:bodyPr wrap="square" rtlCol="0">
            <a:spAutoFit/>
          </a:bodyPr>
          <a:lstStyle/>
          <a:p>
            <a:pPr algn="r"/>
            <a:r>
              <a:rPr lang="en-US" sz="4000" b="1" dirty="0">
                <a:solidFill>
                  <a:schemeClr val="bg1"/>
                </a:solidFill>
                <a:latin typeface="Times New Roman" panose="02020603050405020304" pitchFamily="18" charset="0"/>
                <a:cs typeface="Times New Roman" panose="02020603050405020304" pitchFamily="18" charset="0"/>
              </a:rPr>
              <a:t>OGC</a:t>
            </a:r>
          </a:p>
        </p:txBody>
      </p:sp>
      <p:pic>
        <p:nvPicPr>
          <p:cNvPr id="25" name="Picture 24" descr="A close up of a sign&#10;&#10;Description automatically generated">
            <a:extLst>
              <a:ext uri="{FF2B5EF4-FFF2-40B4-BE49-F238E27FC236}">
                <a16:creationId xmlns:a16="http://schemas.microsoft.com/office/drawing/2014/main" id="{09B4A003-567F-484E-B389-DD6F5934C67F}"/>
              </a:ext>
            </a:extLst>
          </p:cNvPr>
          <p:cNvPicPr>
            <a:picLocks noChangeAspect="1"/>
          </p:cNvPicPr>
          <p:nvPr userDrawn="1"/>
        </p:nvPicPr>
        <p:blipFill>
          <a:blip r:embed="rId5"/>
          <a:stretch>
            <a:fillRect/>
          </a:stretch>
        </p:blipFill>
        <p:spPr>
          <a:xfrm>
            <a:off x="8178552" y="2135917"/>
            <a:ext cx="450880" cy="450880"/>
          </a:xfrm>
          <a:prstGeom prst="rect">
            <a:avLst/>
          </a:prstGeom>
        </p:spPr>
      </p:pic>
      <p:pic>
        <p:nvPicPr>
          <p:cNvPr id="26" name="Picture 25" descr="A close up of a sign&#10;&#10;Description automatically generated">
            <a:extLst>
              <a:ext uri="{FF2B5EF4-FFF2-40B4-BE49-F238E27FC236}">
                <a16:creationId xmlns:a16="http://schemas.microsoft.com/office/drawing/2014/main" id="{D98627A3-9CDA-4281-8D00-48A0905A5D02}"/>
              </a:ext>
            </a:extLst>
          </p:cNvPr>
          <p:cNvPicPr>
            <a:picLocks noChangeAspect="1"/>
          </p:cNvPicPr>
          <p:nvPr userDrawn="1"/>
        </p:nvPicPr>
        <p:blipFill>
          <a:blip r:embed="rId6"/>
          <a:stretch>
            <a:fillRect/>
          </a:stretch>
        </p:blipFill>
        <p:spPr>
          <a:xfrm>
            <a:off x="8191252" y="3423022"/>
            <a:ext cx="539998" cy="539998"/>
          </a:xfrm>
          <a:prstGeom prst="rect">
            <a:avLst/>
          </a:prstGeom>
        </p:spPr>
      </p:pic>
      <p:pic>
        <p:nvPicPr>
          <p:cNvPr id="27" name="Picture 26" descr="A picture containing clock&#10;&#10;Description automatically generated">
            <a:extLst>
              <a:ext uri="{FF2B5EF4-FFF2-40B4-BE49-F238E27FC236}">
                <a16:creationId xmlns:a16="http://schemas.microsoft.com/office/drawing/2014/main" id="{E07B5C55-17C4-42B7-9E39-100E77B94CA1}"/>
              </a:ext>
            </a:extLst>
          </p:cNvPr>
          <p:cNvPicPr>
            <a:picLocks noChangeAspect="1"/>
          </p:cNvPicPr>
          <p:nvPr userDrawn="1"/>
        </p:nvPicPr>
        <p:blipFill>
          <a:blip r:embed="rId7"/>
          <a:stretch>
            <a:fillRect/>
          </a:stretch>
        </p:blipFill>
        <p:spPr>
          <a:xfrm>
            <a:off x="9175750" y="4855060"/>
            <a:ext cx="393700" cy="393700"/>
          </a:xfrm>
          <a:prstGeom prst="rect">
            <a:avLst/>
          </a:prstGeom>
        </p:spPr>
      </p:pic>
      <p:sp>
        <p:nvSpPr>
          <p:cNvPr id="31" name="TextBox 30">
            <a:extLst>
              <a:ext uri="{FF2B5EF4-FFF2-40B4-BE49-F238E27FC236}">
                <a16:creationId xmlns:a16="http://schemas.microsoft.com/office/drawing/2014/main" id="{73D0596D-FDD8-4353-A183-BBC22A1D96E7}"/>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2" name="Slide Number Placeholder 5">
            <a:extLst>
              <a:ext uri="{FF2B5EF4-FFF2-40B4-BE49-F238E27FC236}">
                <a16:creationId xmlns:a16="http://schemas.microsoft.com/office/drawing/2014/main" id="{18D1E095-E24B-4EAC-95AF-53F0C77588DF}"/>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4" name="Picture 33" descr="A picture containing building, drawing, window&#10;&#10;Description automatically generated">
            <a:extLst>
              <a:ext uri="{FF2B5EF4-FFF2-40B4-BE49-F238E27FC236}">
                <a16:creationId xmlns:a16="http://schemas.microsoft.com/office/drawing/2014/main" id="{9161A6E4-E812-4AB0-80D6-1D2E4164543A}"/>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3570413215"/>
      </p:ext>
    </p:extLst>
  </p:cSld>
  <p:clrMap bg1="lt1" tx1="dk1" bg2="lt2" tx2="dk2" accent1="accent1" accent2="accent2" accent3="accent3" accent4="accent4" accent5="accent5" accent6="accent6" hlink="hlink" folHlink="folHlink"/>
  <p:sldLayoutIdLst>
    <p:sldLayoutId id="2147483664"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54190970-6525-44D3-9AE8-4614745807E8}"/>
              </a:ext>
            </a:extLst>
          </p:cNvPr>
          <p:cNvSpPr/>
          <p:nvPr userDrawn="1"/>
        </p:nvSpPr>
        <p:spPr>
          <a:xfrm>
            <a:off x="0" y="6147896"/>
            <a:ext cx="12192000" cy="42918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picture containing building, outdoor, light, city&#10;&#10;Description automatically generated">
            <a:extLst>
              <a:ext uri="{FF2B5EF4-FFF2-40B4-BE49-F238E27FC236}">
                <a16:creationId xmlns:a16="http://schemas.microsoft.com/office/drawing/2014/main" id="{F66AB522-982A-4FA7-ACDF-5358F4032C6C}"/>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pic>
        <p:nvPicPr>
          <p:cNvPr id="7" name="Picture 6" descr="A picture containing building, outdoor, light, city&#10;&#10;Description automatically generated">
            <a:extLst>
              <a:ext uri="{FF2B5EF4-FFF2-40B4-BE49-F238E27FC236}">
                <a16:creationId xmlns:a16="http://schemas.microsoft.com/office/drawing/2014/main" id="{CED46392-1508-4C8D-9D6E-3A41BFC61FAE}"/>
              </a:ext>
            </a:extLst>
          </p:cNvPr>
          <p:cNvPicPr>
            <a:picLocks noChangeAspect="1"/>
          </p:cNvPicPr>
          <p:nvPr userDrawn="1"/>
        </p:nvPicPr>
        <p:blipFill rotWithShape="1">
          <a:blip r:embed="rId5">
            <a:alphaModFix amt="85000"/>
            <a:extLst>
              <a:ext uri="{28A0092B-C50C-407E-A947-70E740481C1C}">
                <a14:useLocalDpi xmlns:a14="http://schemas.microsoft.com/office/drawing/2010/main"/>
              </a:ext>
            </a:extLst>
          </a:blip>
          <a:srcRect l="446" t="6695" r="-446" b="3716"/>
          <a:stretch/>
        </p:blipFill>
        <p:spPr>
          <a:xfrm>
            <a:off x="0" y="0"/>
            <a:ext cx="6096000" cy="6147896"/>
          </a:xfrm>
          <a:prstGeom prst="rect">
            <a:avLst/>
          </a:prstGeom>
        </p:spPr>
      </p:pic>
      <p:sp>
        <p:nvSpPr>
          <p:cNvPr id="8" name="TextBox 7">
            <a:extLst>
              <a:ext uri="{FF2B5EF4-FFF2-40B4-BE49-F238E27FC236}">
                <a16:creationId xmlns:a16="http://schemas.microsoft.com/office/drawing/2014/main" id="{E3F17066-E003-4E0F-B44B-7583D77BC76E}"/>
              </a:ext>
            </a:extLst>
          </p:cNvPr>
          <p:cNvSpPr txBox="1"/>
          <p:nvPr userDrawn="1"/>
        </p:nvSpPr>
        <p:spPr>
          <a:xfrm>
            <a:off x="6282388" y="290354"/>
            <a:ext cx="4259765" cy="797654"/>
          </a:xfrm>
          <a:prstGeom prst="rect">
            <a:avLst/>
          </a:prstGeom>
          <a:noFill/>
        </p:spPr>
        <p:txBody>
          <a:bodyPr wrap="square" rtlCol="0">
            <a:spAutoFit/>
          </a:bodyPr>
          <a:lstStyle/>
          <a:p>
            <a:pPr>
              <a:lnSpc>
                <a:spcPts val="5500"/>
              </a:lnSpc>
            </a:pPr>
            <a:r>
              <a:rPr lang="en-US" sz="4800" b="1" dirty="0">
                <a:solidFill>
                  <a:srgbClr val="002060"/>
                </a:solidFill>
                <a:latin typeface="Lato" panose="020F0502020204030203" pitchFamily="34" charset="0"/>
                <a:ea typeface="Lato" panose="020F0502020204030203" pitchFamily="34" charset="0"/>
                <a:cs typeface="Lato" panose="020F0502020204030203" pitchFamily="34" charset="0"/>
              </a:rPr>
              <a:t>Thank You!</a:t>
            </a:r>
          </a:p>
        </p:txBody>
      </p:sp>
      <p:cxnSp>
        <p:nvCxnSpPr>
          <p:cNvPr id="9" name="Straight Connector 8">
            <a:extLst>
              <a:ext uri="{FF2B5EF4-FFF2-40B4-BE49-F238E27FC236}">
                <a16:creationId xmlns:a16="http://schemas.microsoft.com/office/drawing/2014/main" id="{1A8F0087-078C-4D1E-A87E-2D4DB1EF4F3E}"/>
              </a:ext>
            </a:extLst>
          </p:cNvPr>
          <p:cNvCxnSpPr>
            <a:cxnSpLocks/>
          </p:cNvCxnSpPr>
          <p:nvPr userDrawn="1"/>
        </p:nvCxnSpPr>
        <p:spPr>
          <a:xfrm flipH="1">
            <a:off x="6403539" y="1063993"/>
            <a:ext cx="1227951"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920684B-B77A-4314-88F0-E06F6049CE6A}"/>
              </a:ext>
            </a:extLst>
          </p:cNvPr>
          <p:cNvSpPr txBox="1"/>
          <p:nvPr userDrawn="1"/>
        </p:nvSpPr>
        <p:spPr>
          <a:xfrm>
            <a:off x="171519" y="184151"/>
            <a:ext cx="1791505" cy="923330"/>
          </a:xfrm>
          <a:prstGeom prst="rect">
            <a:avLst/>
          </a:prstGeom>
          <a:noFill/>
        </p:spPr>
        <p:txBody>
          <a:bodyPr wrap="square" rtlCol="0">
            <a:spAutoFit/>
          </a:bodyPr>
          <a:lstStyle/>
          <a:p>
            <a:r>
              <a:rPr lang="en-US" sz="5400" b="1" dirty="0">
                <a:solidFill>
                  <a:schemeClr val="bg1"/>
                </a:solidFill>
                <a:latin typeface="Times New Roman" panose="02020603050405020304" pitchFamily="18" charset="0"/>
                <a:cs typeface="Times New Roman" panose="02020603050405020304" pitchFamily="18" charset="0"/>
              </a:rPr>
              <a:t>OGC</a:t>
            </a:r>
          </a:p>
        </p:txBody>
      </p:sp>
      <p:pic>
        <p:nvPicPr>
          <p:cNvPr id="18" name="Picture 17" descr="A picture containing drawing&#10;&#10;Description automatically generated">
            <a:extLst>
              <a:ext uri="{FF2B5EF4-FFF2-40B4-BE49-F238E27FC236}">
                <a16:creationId xmlns:a16="http://schemas.microsoft.com/office/drawing/2014/main" id="{1C20CE82-746C-42D6-A03A-EA776CC1FB4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7661704" y="3096747"/>
            <a:ext cx="439378" cy="439378"/>
          </a:xfrm>
          <a:prstGeom prst="rect">
            <a:avLst/>
          </a:prstGeom>
        </p:spPr>
      </p:pic>
      <p:pic>
        <p:nvPicPr>
          <p:cNvPr id="19" name="Picture 18" descr="A picture containing light, drawing&#10;&#10;Description automatically generated">
            <a:extLst>
              <a:ext uri="{FF2B5EF4-FFF2-40B4-BE49-F238E27FC236}">
                <a16:creationId xmlns:a16="http://schemas.microsoft.com/office/drawing/2014/main" id="{55F7A46D-C012-4930-9CC3-4FE49C3FFE99}"/>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7661705" y="4374326"/>
            <a:ext cx="394259" cy="394259"/>
          </a:xfrm>
          <a:prstGeom prst="rect">
            <a:avLst/>
          </a:prstGeom>
        </p:spPr>
      </p:pic>
      <p:sp>
        <p:nvSpPr>
          <p:cNvPr id="20" name="TextBox 19">
            <a:extLst>
              <a:ext uri="{FF2B5EF4-FFF2-40B4-BE49-F238E27FC236}">
                <a16:creationId xmlns:a16="http://schemas.microsoft.com/office/drawing/2014/main" id="{513D5327-B18B-4464-8A47-5205408F1ABD}"/>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21" name="Slide Number Placeholder 5">
            <a:extLst>
              <a:ext uri="{FF2B5EF4-FFF2-40B4-BE49-F238E27FC236}">
                <a16:creationId xmlns:a16="http://schemas.microsoft.com/office/drawing/2014/main" id="{B3DA7BAE-9FA0-459E-9E5B-50E1679ADF3B}"/>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24" name="Picture 23" descr="A picture containing building, drawing, window&#10;&#10;Description automatically generated">
            <a:extLst>
              <a:ext uri="{FF2B5EF4-FFF2-40B4-BE49-F238E27FC236}">
                <a16:creationId xmlns:a16="http://schemas.microsoft.com/office/drawing/2014/main" id="{20A3F6FC-0327-45A8-AAC3-6D612851F9F8}"/>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969846366"/>
      </p:ext>
    </p:extLst>
  </p:cSld>
  <p:clrMap bg1="lt1" tx1="dk1" bg2="lt2" tx2="dk2" accent1="accent1" accent2="accent2" accent3="accent3" accent4="accent4" accent5="accent5" accent6="accent6" hlink="hlink" folHlink="folHlink"/>
  <p:sldLayoutIdLst>
    <p:sldLayoutId id="2147483667" r:id="rId1"/>
    <p:sldLayoutId id="2147483668" r:id="rId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opengeospatial/OGC-ISG-Sprint-Sep-2020/blob/master/Kickoff/agenda.adoc"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opengeospatial/OGC-ISG-Sprint-Sep-2020/tree/master/Kickoff"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ogc.org/ogc/policies/conduct" TargetMode="External"/><Relationship Id="rId2" Type="http://schemas.openxmlformats.org/officeDocument/2006/relationships/hyperlink" Target="http://www.opengeospatial.org/ogc/policie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portal.ogc.org/files/?artifact_id=94059#SprintScenario" TargetMode="External"/><Relationship Id="rId2" Type="http://schemas.openxmlformats.org/officeDocument/2006/relationships/hyperlink" Target="https://portal.ogc.org/files/?artifact_id=94059#Table4"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16739B-6975-43ED-8A4D-46C87323EF67}"/>
              </a:ext>
            </a:extLst>
          </p:cNvPr>
          <p:cNvSpPr txBox="1"/>
          <p:nvPr/>
        </p:nvSpPr>
        <p:spPr>
          <a:xfrm>
            <a:off x="153003" y="322861"/>
            <a:ext cx="6217708" cy="2653932"/>
          </a:xfrm>
          <a:prstGeom prst="rect">
            <a:avLst/>
          </a:prstGeom>
          <a:noFill/>
        </p:spPr>
        <p:txBody>
          <a:bodyPr wrap="square" rtlCol="0">
            <a:spAutoFit/>
          </a:bodyPr>
          <a:lstStyle/>
          <a:p>
            <a:pPr>
              <a:lnSpc>
                <a:spcPts val="5500"/>
              </a:lnSpc>
            </a:pPr>
            <a:r>
              <a:rPr lang="en-US" sz="2800" b="1" dirty="0">
                <a:solidFill>
                  <a:srgbClr val="002060"/>
                </a:solidFill>
                <a:latin typeface="Lato" panose="020F0502020204030203" pitchFamily="34" charset="0"/>
                <a:ea typeface="Lato" panose="020F0502020204030203" pitchFamily="34" charset="0"/>
                <a:cs typeface="Lato" panose="020F0502020204030203" pitchFamily="34" charset="0"/>
              </a:rPr>
              <a:t>OGC ISG Sprint Kickoff</a:t>
            </a:r>
            <a:br>
              <a:rPr lang="en-US" sz="2800" b="1" dirty="0">
                <a:solidFill>
                  <a:srgbClr val="002060"/>
                </a:solidFill>
                <a:latin typeface="Lato" panose="020F0502020204030203" pitchFamily="34" charset="0"/>
                <a:ea typeface="Lato" panose="020F0502020204030203" pitchFamily="34" charset="0"/>
                <a:cs typeface="Lato" panose="020F0502020204030203" pitchFamily="34" charset="0"/>
              </a:rPr>
            </a:br>
            <a:r>
              <a:rPr lang="en-US" sz="2800" b="1" dirty="0">
                <a:solidFill>
                  <a:srgbClr val="002060"/>
                </a:solidFill>
                <a:latin typeface="Lato" panose="020F0502020204030203" pitchFamily="34" charset="0"/>
                <a:ea typeface="Lato" panose="020F0502020204030203" pitchFamily="34" charset="0"/>
                <a:cs typeface="Lato" panose="020F0502020204030203" pitchFamily="34" charset="0"/>
              </a:rPr>
              <a:t>Introduction, Goals, Admin</a:t>
            </a:r>
            <a:r>
              <a:rPr lang="en-US" sz="2800" dirty="0">
                <a:solidFill>
                  <a:srgbClr val="002060"/>
                </a:solidFill>
                <a:latin typeface="Lato" panose="020F0502020204030203" pitchFamily="34" charset="0"/>
                <a:ea typeface="Lato" panose="020F0502020204030203" pitchFamily="34" charset="0"/>
                <a:cs typeface="Lato" panose="020F0502020204030203" pitchFamily="34" charset="0"/>
              </a:rPr>
              <a:t>|</a:t>
            </a:r>
            <a:r>
              <a:rPr lang="en-US" sz="2800" b="1" dirty="0">
                <a:solidFill>
                  <a:srgbClr val="002060"/>
                </a:solidFill>
                <a:latin typeface="Lato" panose="020F0502020204030203" pitchFamily="34" charset="0"/>
                <a:ea typeface="Lato" panose="020F0502020204030203" pitchFamily="34" charset="0"/>
                <a:cs typeface="Lato" panose="020F0502020204030203" pitchFamily="34" charset="0"/>
              </a:rPr>
              <a:t> </a:t>
            </a:r>
          </a:p>
          <a:p>
            <a:pPr>
              <a:lnSpc>
                <a:spcPts val="5500"/>
              </a:lnSpc>
            </a:pPr>
            <a:r>
              <a:rPr lang="en-US" sz="2800" b="1" dirty="0">
                <a:solidFill>
                  <a:srgbClr val="002060"/>
                </a:solidFill>
                <a:latin typeface="Lato" panose="020F0502020204030203" pitchFamily="34" charset="0"/>
                <a:ea typeface="Lato" panose="020F0502020204030203" pitchFamily="34" charset="0"/>
                <a:cs typeface="Lato" panose="020F0502020204030203" pitchFamily="34" charset="0"/>
              </a:rPr>
              <a:t>Dr. Scott Serich, Leonard Daly</a:t>
            </a:r>
          </a:p>
          <a:p>
            <a:pPr>
              <a:lnSpc>
                <a:spcPts val="4000"/>
              </a:lnSpc>
            </a:pPr>
            <a:r>
              <a:rPr lang="en-US" b="1" dirty="0">
                <a:solidFill>
                  <a:srgbClr val="002060"/>
                </a:solidFill>
                <a:latin typeface="Lato" panose="020F0502020204030203" pitchFamily="34" charset="0"/>
                <a:ea typeface="Lato" panose="020F0502020204030203" pitchFamily="34" charset="0"/>
                <a:cs typeface="Lato" panose="020F0502020204030203" pitchFamily="34" charset="0"/>
              </a:rPr>
              <a:t>September 1, 2020</a:t>
            </a:r>
          </a:p>
        </p:txBody>
      </p:sp>
    </p:spTree>
    <p:extLst>
      <p:ext uri="{BB962C8B-B14F-4D97-AF65-F5344CB8AC3E}">
        <p14:creationId xmlns:p14="http://schemas.microsoft.com/office/powerpoint/2010/main" val="1780684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a:t>… can be found in the GitHub repository at </a:t>
            </a:r>
            <a:r>
              <a:rPr lang="en-US" dirty="0">
                <a:hlinkClick r:id="rId2"/>
              </a:rPr>
              <a:t>https://github.com/opengeospatial/OGC-ISG-Sprint-Sep-2020/blob/master/Kickoff/agenda.adoc</a:t>
            </a:r>
            <a:r>
              <a:rPr lang="en-US" dirty="0"/>
              <a:t> .</a:t>
            </a:r>
          </a:p>
          <a:p>
            <a:pPr marL="0">
              <a:lnSpc>
                <a:spcPct val="110000"/>
              </a:lnSpc>
            </a:pPr>
            <a:r>
              <a:rPr lang="en-US" dirty="0"/>
              <a:t>.</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2</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Kickoff Agenda</a:t>
            </a:r>
          </a:p>
        </p:txBody>
      </p:sp>
    </p:spTree>
    <p:extLst>
      <p:ext uri="{BB962C8B-B14F-4D97-AF65-F5344CB8AC3E}">
        <p14:creationId xmlns:p14="http://schemas.microsoft.com/office/powerpoint/2010/main" val="23550891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a:t>Participants please upload a copy of your presentation to your organization’s folder in the GitHub repo at </a:t>
            </a:r>
            <a:r>
              <a:rPr lang="en-US" dirty="0">
                <a:hlinkClick r:id="rId2"/>
              </a:rPr>
              <a:t>https://github.com/opengeospatial/OGC-ISG-Sprint-Sep-2020/tree/master/Kickoff</a:t>
            </a:r>
            <a:r>
              <a:rPr lang="en-US" dirty="0"/>
              <a:t> . </a:t>
            </a:r>
          </a:p>
          <a:p>
            <a:pPr marL="0">
              <a:lnSpc>
                <a:spcPct val="110000"/>
              </a:lnSpc>
            </a:pPr>
            <a:r>
              <a:rPr lang="en-US" dirty="0"/>
              <a:t>Please activate your camera for a group screenshot (if permitted).</a:t>
            </a:r>
          </a:p>
          <a:p>
            <a:pPr marL="457200" lvl="1">
              <a:lnSpc>
                <a:spcPct val="110000"/>
              </a:lnSpc>
            </a:pPr>
            <a:r>
              <a:rPr lang="en-US" dirty="0"/>
              <a:t>…else post a photo in your repo folder.</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3</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Welcome and Screenshot</a:t>
            </a:r>
          </a:p>
        </p:txBody>
      </p:sp>
    </p:spTree>
    <p:extLst>
      <p:ext uri="{BB962C8B-B14F-4D97-AF65-F5344CB8AC3E}">
        <p14:creationId xmlns:p14="http://schemas.microsoft.com/office/powerpoint/2010/main" val="3185202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a:xfrm>
            <a:off x="334106" y="1162838"/>
            <a:ext cx="11466007" cy="5248848"/>
          </a:xfrm>
        </p:spPr>
        <p:txBody>
          <a:bodyPr>
            <a:normAutofit fontScale="62500" lnSpcReduction="20000"/>
          </a:bodyPr>
          <a:lstStyle/>
          <a:p>
            <a:pPr marL="0">
              <a:lnSpc>
                <a:spcPct val="110000"/>
              </a:lnSpc>
            </a:pPr>
            <a:r>
              <a:rPr lang="en-US" dirty="0"/>
              <a:t>This initiative will be conducted within the policy framework [</a:t>
            </a:r>
            <a:r>
              <a:rPr lang="en-US" dirty="0">
                <a:hlinkClick r:id="rId2"/>
              </a:rPr>
              <a:t>http://www.opengeospatial.org/ogc/policies</a:t>
            </a:r>
            <a:r>
              <a:rPr lang="en-US" dirty="0"/>
              <a:t>] of OGC’s Bylaws and Intellectual Property Rights Policy ("IPR Policy"), as agreed to in the Participant’s Membership Agreement, and in accordance with the OGC Innovation Program Policies and Procedures and the OGC Principles of Conduct [</a:t>
            </a:r>
            <a:r>
              <a:rPr lang="en-US" dirty="0">
                <a:hlinkClick r:id="rId3"/>
              </a:rPr>
              <a:t>https://</a:t>
            </a:r>
            <a:r>
              <a:rPr lang="en-US" dirty="0" err="1">
                <a:hlinkClick r:id="rId3"/>
              </a:rPr>
              <a:t>www.ogc.org</a:t>
            </a:r>
            <a:r>
              <a:rPr lang="en-US" dirty="0">
                <a:hlinkClick r:id="rId3"/>
              </a:rPr>
              <a:t>/</a:t>
            </a:r>
            <a:r>
              <a:rPr lang="en-US" dirty="0" err="1">
                <a:hlinkClick r:id="rId3"/>
              </a:rPr>
              <a:t>ogc</a:t>
            </a:r>
            <a:r>
              <a:rPr lang="en-US" dirty="0">
                <a:hlinkClick r:id="rId3"/>
              </a:rPr>
              <a:t>/policies/conduct</a:t>
            </a:r>
            <a:r>
              <a:rPr lang="en-US" dirty="0"/>
              <a:t>], the latter governing all related personal and public interactions.</a:t>
            </a:r>
          </a:p>
          <a:p>
            <a:pPr marL="0">
              <a:lnSpc>
                <a:spcPct val="110000"/>
              </a:lnSpc>
            </a:pPr>
            <a:r>
              <a:rPr lang="en-US" b="1" dirty="0"/>
              <a:t>Patent Call</a:t>
            </a:r>
            <a:r>
              <a:rPr lang="en-US" dirty="0"/>
              <a:t>: Participant agrees to notify OGC staff if it is aware of any claims under any issued patents (or patent applications) which would likely impact an implementation of the specification or other work product which is the subject of the initiative. Participant need not be the inventor of such patent (or patent application) in order to provide notice, nor will Participant be held responsible for expressing a belief which turns out to be inaccurate. Specific requirements are described under the "Necessary Claims" clause of the IPR Policy.</a:t>
            </a:r>
          </a:p>
          <a:p>
            <a:pPr marL="0">
              <a:lnSpc>
                <a:spcPct val="110000"/>
              </a:lnSpc>
            </a:pPr>
            <a:r>
              <a:rPr lang="en-US" dirty="0"/>
              <a:t>Participant agrees to refrain from making any public representations that draft Sprint Report (SR) content has been endorsed by OGC before the SR has been approved in an OGC Technical Committee (TC) vote.</a:t>
            </a:r>
          </a:p>
          <a:p>
            <a:pPr marL="0">
              <a:lnSpc>
                <a:spcPct val="110000"/>
              </a:lnSpc>
            </a:pPr>
            <a:r>
              <a:rPr lang="en-US" dirty="0"/>
              <a:t>Participant agrees to coordinate with OGC and other initiative participants to ensure a shared understanding of required and optional (“stretch goals”) activities and deliverables throughout initiative execution.</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4</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normAutofit/>
          </a:bodyPr>
          <a:lstStyle/>
          <a:p>
            <a:r>
              <a:rPr lang="en-US" dirty="0"/>
              <a:t>Policy Framework &amp; Participant Code of Conduct</a:t>
            </a:r>
          </a:p>
        </p:txBody>
      </p:sp>
    </p:spTree>
    <p:extLst>
      <p:ext uri="{BB962C8B-B14F-4D97-AF65-F5344CB8AC3E}">
        <p14:creationId xmlns:p14="http://schemas.microsoft.com/office/powerpoint/2010/main" val="40879844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a:t>.</a:t>
            </a:r>
          </a:p>
          <a:p>
            <a:pPr marL="0">
              <a:lnSpc>
                <a:spcPct val="110000"/>
              </a:lnSpc>
            </a:pPr>
            <a:r>
              <a:rPr lang="en-US" dirty="0"/>
              <a:t>.</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5</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Susan Ramey: SOCOM Sponsor Remarks</a:t>
            </a:r>
          </a:p>
        </p:txBody>
      </p:sp>
    </p:spTree>
    <p:extLst>
      <p:ext uri="{BB962C8B-B14F-4D97-AF65-F5344CB8AC3E}">
        <p14:creationId xmlns:p14="http://schemas.microsoft.com/office/powerpoint/2010/main" val="3940242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a:xfrm>
            <a:off x="334106" y="1097521"/>
            <a:ext cx="11324493" cy="5382885"/>
          </a:xfrm>
        </p:spPr>
        <p:txBody>
          <a:bodyPr>
            <a:normAutofit fontScale="85000" lnSpcReduction="10000"/>
          </a:bodyPr>
          <a:lstStyle/>
          <a:p>
            <a:pPr marL="0">
              <a:lnSpc>
                <a:spcPct val="110000"/>
              </a:lnSpc>
            </a:pPr>
            <a:r>
              <a:rPr lang="en-US" b="1" dirty="0"/>
              <a:t>Goal</a:t>
            </a:r>
            <a:r>
              <a:rPr lang="en-US" dirty="0"/>
              <a:t>: advance the use of relevant OGC and Khronos standards through practical testing of the </a:t>
            </a:r>
            <a:r>
              <a:rPr lang="en-US" i="1" dirty="0"/>
              <a:t>GeoVolumes draft spec</a:t>
            </a:r>
            <a:r>
              <a:rPr lang="en-US" dirty="0"/>
              <a:t>.</a:t>
            </a:r>
          </a:p>
          <a:p>
            <a:pPr marL="457200" lvl="1">
              <a:lnSpc>
                <a:spcPct val="110000"/>
              </a:lnSpc>
            </a:pPr>
            <a:r>
              <a:rPr lang="en-US" dirty="0"/>
              <a:t>What did the Pilot test? Where is the draft spec?</a:t>
            </a:r>
          </a:p>
          <a:p>
            <a:pPr marL="914400" lvl="2">
              <a:lnSpc>
                <a:spcPct val="110000"/>
              </a:lnSpc>
            </a:pPr>
            <a:r>
              <a:rPr lang="en-US" dirty="0"/>
              <a:t>3 Pilot ERs (</a:t>
            </a:r>
            <a:r>
              <a:rPr lang="en-US" dirty="0">
                <a:hlinkClick r:id="rId2"/>
              </a:rPr>
              <a:t>https://portal.ogc.org/files/?artifact_id=94059#Table4</a:t>
            </a:r>
            <a:r>
              <a:rPr lang="en-US" dirty="0"/>
              <a:t>).</a:t>
            </a:r>
          </a:p>
          <a:p>
            <a:pPr marL="457200" lvl="1">
              <a:lnSpc>
                <a:spcPct val="110000"/>
              </a:lnSpc>
            </a:pPr>
            <a:r>
              <a:rPr lang="en-US" dirty="0"/>
              <a:t>Initial sprint scenarios at </a:t>
            </a:r>
            <a:r>
              <a:rPr lang="en-US" dirty="0">
                <a:hlinkClick r:id="rId3"/>
              </a:rPr>
              <a:t>https://portal.ogc.org/files/?artifact_id=94059#SprintScenario</a:t>
            </a:r>
            <a:r>
              <a:rPr lang="en-US" dirty="0"/>
              <a:t> .</a:t>
            </a:r>
          </a:p>
          <a:p>
            <a:pPr marL="0">
              <a:lnSpc>
                <a:spcPct val="110000"/>
              </a:lnSpc>
            </a:pPr>
            <a:r>
              <a:rPr lang="en-US" b="1" dirty="0"/>
              <a:t>Activities</a:t>
            </a:r>
            <a:r>
              <a:rPr lang="en-US" dirty="0"/>
              <a:t> (in addition to Kickoff).</a:t>
            </a:r>
          </a:p>
          <a:p>
            <a:pPr marL="457200" lvl="1">
              <a:lnSpc>
                <a:spcPct val="110000"/>
              </a:lnSpc>
            </a:pPr>
            <a:r>
              <a:rPr lang="en-US" dirty="0"/>
              <a:t>Sprint Week September 21-25.</a:t>
            </a:r>
          </a:p>
          <a:p>
            <a:pPr marL="457200" lvl="1">
              <a:lnSpc>
                <a:spcPct val="110000"/>
              </a:lnSpc>
            </a:pPr>
            <a:r>
              <a:rPr lang="en-US" dirty="0"/>
              <a:t>Document findings and recommendations in repo issues as you go, harvest later.</a:t>
            </a:r>
          </a:p>
          <a:p>
            <a:pPr marL="0">
              <a:lnSpc>
                <a:spcPct val="110000"/>
              </a:lnSpc>
            </a:pPr>
            <a:r>
              <a:rPr lang="en-US" b="1" dirty="0"/>
              <a:t>Deliverables</a:t>
            </a:r>
          </a:p>
          <a:p>
            <a:pPr marL="457200" lvl="1">
              <a:lnSpc>
                <a:spcPct val="110000"/>
              </a:lnSpc>
            </a:pPr>
            <a:r>
              <a:rPr lang="en-US" dirty="0"/>
              <a:t>Sprint Report inputs (which parts of the spec did you test, what outcomes, lessons-learned, future recommendations).</a:t>
            </a:r>
          </a:p>
          <a:p>
            <a:pPr marL="457200" lvl="1">
              <a:lnSpc>
                <a:spcPct val="110000"/>
              </a:lnSpc>
            </a:pPr>
            <a:r>
              <a:rPr lang="en-US" dirty="0"/>
              <a:t>At least one short video (~90 seconds).</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6</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Review of Goals, Activities, Deliverables</a:t>
            </a:r>
          </a:p>
        </p:txBody>
      </p:sp>
    </p:spTree>
    <p:extLst>
      <p:ext uri="{BB962C8B-B14F-4D97-AF65-F5344CB8AC3E}">
        <p14:creationId xmlns:p14="http://schemas.microsoft.com/office/powerpoint/2010/main" val="3116128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a:t>.</a:t>
            </a:r>
          </a:p>
          <a:p>
            <a:pPr marL="0">
              <a:lnSpc>
                <a:spcPct val="110000"/>
              </a:lnSpc>
            </a:pPr>
            <a:r>
              <a:rPr lang="en-US" dirty="0"/>
              <a:t>.</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7</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Leonard Daly: Resources and Tools</a:t>
            </a:r>
          </a:p>
        </p:txBody>
      </p:sp>
    </p:spTree>
    <p:extLst>
      <p:ext uri="{BB962C8B-B14F-4D97-AF65-F5344CB8AC3E}">
        <p14:creationId xmlns:p14="http://schemas.microsoft.com/office/powerpoint/2010/main" val="29019590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0AB3BB7-3E5D-3E47-921E-9943C76F3222}"/>
              </a:ext>
            </a:extLst>
          </p:cNvPr>
          <p:cNvSpPr>
            <a:spLocks noGrp="1"/>
          </p:cNvSpPr>
          <p:nvPr>
            <p:ph type="sldNum" sz="quarter" idx="4"/>
          </p:nvPr>
        </p:nvSpPr>
        <p:spPr/>
        <p:txBody>
          <a:bodyPr/>
          <a:lstStyle/>
          <a:p>
            <a:fld id="{0F9F7EA0-3F56-4C7E-9B2D-3423B3AF0281}" type="slidenum">
              <a:rPr lang="en-US" smtClean="0"/>
              <a:pPr/>
              <a:t>8</a:t>
            </a:fld>
            <a:endParaRPr lang="en-US" dirty="0"/>
          </a:p>
        </p:txBody>
      </p:sp>
      <p:sp>
        <p:nvSpPr>
          <p:cNvPr id="4" name="Title 3">
            <a:extLst>
              <a:ext uri="{FF2B5EF4-FFF2-40B4-BE49-F238E27FC236}">
                <a16:creationId xmlns:a16="http://schemas.microsoft.com/office/drawing/2014/main" id="{C322B7E8-2941-DF49-802D-03CD1E7E8089}"/>
              </a:ext>
            </a:extLst>
          </p:cNvPr>
          <p:cNvSpPr>
            <a:spLocks noGrp="1"/>
          </p:cNvSpPr>
          <p:nvPr>
            <p:ph type="title"/>
          </p:nvPr>
        </p:nvSpPr>
        <p:spPr/>
        <p:txBody>
          <a:bodyPr/>
          <a:lstStyle/>
          <a:p>
            <a:r>
              <a:rPr lang="en-US" dirty="0"/>
              <a:t>The end.</a:t>
            </a:r>
          </a:p>
        </p:txBody>
      </p:sp>
    </p:spTree>
    <p:extLst>
      <p:ext uri="{BB962C8B-B14F-4D97-AF65-F5344CB8AC3E}">
        <p14:creationId xmlns:p14="http://schemas.microsoft.com/office/powerpoint/2010/main" val="1271615863"/>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hat is OGC?">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at do our members valu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ank You">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2971</TotalTime>
  <Words>537</Words>
  <Application>Microsoft Macintosh PowerPoint</Application>
  <PresentationFormat>Widescreen</PresentationFormat>
  <Paragraphs>40</Paragraphs>
  <Slides>8</Slides>
  <Notes>0</Notes>
  <HiddenSlides>0</HiddenSlides>
  <MMClips>0</MMClips>
  <ScaleCrop>false</ScaleCrop>
  <HeadingPairs>
    <vt:vector size="6" baseType="variant">
      <vt:variant>
        <vt:lpstr>Fonts Used</vt:lpstr>
      </vt:variant>
      <vt:variant>
        <vt:i4>4</vt:i4>
      </vt:variant>
      <vt:variant>
        <vt:lpstr>Theme</vt:lpstr>
      </vt:variant>
      <vt:variant>
        <vt:i4>5</vt:i4>
      </vt:variant>
      <vt:variant>
        <vt:lpstr>Slide Titles</vt:lpstr>
      </vt:variant>
      <vt:variant>
        <vt:i4>8</vt:i4>
      </vt:variant>
    </vt:vector>
  </HeadingPairs>
  <TitlesOfParts>
    <vt:vector size="17" baseType="lpstr">
      <vt:lpstr>Arial</vt:lpstr>
      <vt:lpstr>Calibri</vt:lpstr>
      <vt:lpstr>Lato</vt:lpstr>
      <vt:lpstr>Times New Roman</vt:lpstr>
      <vt:lpstr>1_Custom Design</vt:lpstr>
      <vt:lpstr>Title Slide</vt:lpstr>
      <vt:lpstr>What is OGC?</vt:lpstr>
      <vt:lpstr>What do our members value?</vt:lpstr>
      <vt:lpstr>Thank You</vt:lpstr>
      <vt:lpstr>PowerPoint Presentation</vt:lpstr>
      <vt:lpstr>Kickoff Agenda</vt:lpstr>
      <vt:lpstr>Welcome and Screenshot</vt:lpstr>
      <vt:lpstr>Policy Framework &amp; Participant Code of Conduct</vt:lpstr>
      <vt:lpstr>Susan Ramey: SOCOM Sponsor Remarks</vt:lpstr>
      <vt:lpstr>Review of Goals, Activities, Deliverables</vt:lpstr>
      <vt:lpstr>Leonard Daly: Resources and Tools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Erick Felsey</dc:creator>
  <cp:lastModifiedBy>Scott Serich</cp:lastModifiedBy>
  <cp:revision>149</cp:revision>
  <dcterms:created xsi:type="dcterms:W3CDTF">2020-04-17T22:01:33Z</dcterms:created>
  <dcterms:modified xsi:type="dcterms:W3CDTF">2020-08-31T16:55:38Z</dcterms:modified>
</cp:coreProperties>
</file>